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297" r:id="rId2"/>
    <p:sldId id="269" r:id="rId3"/>
    <p:sldId id="258" r:id="rId4"/>
    <p:sldId id="267" r:id="rId5"/>
    <p:sldId id="283" r:id="rId6"/>
    <p:sldId id="285" r:id="rId7"/>
    <p:sldId id="286" r:id="rId8"/>
    <p:sldId id="268" r:id="rId9"/>
    <p:sldId id="270" r:id="rId10"/>
    <p:sldId id="284" r:id="rId11"/>
    <p:sldId id="271" r:id="rId12"/>
    <p:sldId id="272" r:id="rId13"/>
    <p:sldId id="288" r:id="rId14"/>
    <p:sldId id="289" r:id="rId15"/>
    <p:sldId id="290" r:id="rId16"/>
    <p:sldId id="291" r:id="rId17"/>
    <p:sldId id="292" r:id="rId18"/>
    <p:sldId id="293" r:id="rId19"/>
    <p:sldId id="294" r:id="rId20"/>
    <p:sldId id="295" r:id="rId21"/>
    <p:sldId id="296" r:id="rId22"/>
    <p:sldId id="275" r:id="rId23"/>
    <p:sldId id="276" r:id="rId24"/>
    <p:sldId id="277" r:id="rId25"/>
    <p:sldId id="278" r:id="rId26"/>
    <p:sldId id="279" r:id="rId27"/>
    <p:sldId id="280" r:id="rId28"/>
    <p:sldId id="281" r:id="rId29"/>
    <p:sldId id="282" r:id="rId30"/>
    <p:sldId id="273"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88" autoAdjust="0"/>
    <p:restoredTop sz="75802" autoAdjust="0"/>
  </p:normalViewPr>
  <p:slideViewPr>
    <p:cSldViewPr snapToGrid="0" snapToObjects="1">
      <p:cViewPr varScale="1">
        <p:scale>
          <a:sx n="35" d="100"/>
          <a:sy n="35" d="100"/>
        </p:scale>
        <p:origin x="-1488" y="-2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164108-9D48-984B-8D75-F605EE2CEC68}" type="doc">
      <dgm:prSet loTypeId="urn:microsoft.com/office/officeart/2005/8/layout/radial1" loCatId="" qsTypeId="urn:microsoft.com/office/officeart/2005/8/quickstyle/3D3" qsCatId="3D" csTypeId="urn:microsoft.com/office/officeart/2005/8/colors/colorful1" csCatId="colorful" phldr="1"/>
      <dgm:spPr/>
      <dgm:t>
        <a:bodyPr/>
        <a:lstStyle/>
        <a:p>
          <a:endParaRPr lang="en-US"/>
        </a:p>
      </dgm:t>
    </dgm:pt>
    <dgm:pt modelId="{E37970C7-6641-6849-BEB8-D64519036748}">
      <dgm:prSet phldrT="[Text]"/>
      <dgm:spPr/>
      <dgm:t>
        <a:bodyPr/>
        <a:lstStyle/>
        <a:p>
          <a:r>
            <a:rPr lang="en-US" dirty="0" smtClean="0">
              <a:latin typeface="Arial" charset="0"/>
            </a:rPr>
            <a:t>Types of Experimental Designs</a:t>
          </a:r>
          <a:endParaRPr lang="en-US" dirty="0"/>
        </a:p>
      </dgm:t>
    </dgm:pt>
    <dgm:pt modelId="{F2063A8E-801B-BB4C-A352-4B95A25E5804}" type="parTrans" cxnId="{A1C0A08D-98E9-794B-B85E-47CDE10BA475}">
      <dgm:prSet/>
      <dgm:spPr/>
      <dgm:t>
        <a:bodyPr/>
        <a:lstStyle/>
        <a:p>
          <a:endParaRPr lang="en-US"/>
        </a:p>
      </dgm:t>
    </dgm:pt>
    <dgm:pt modelId="{A1D680B8-946C-5F47-9C2B-6739ABC38B9F}" type="sibTrans" cxnId="{A1C0A08D-98E9-794B-B85E-47CDE10BA475}">
      <dgm:prSet/>
      <dgm:spPr/>
      <dgm:t>
        <a:bodyPr/>
        <a:lstStyle/>
        <a:p>
          <a:endParaRPr lang="en-US"/>
        </a:p>
      </dgm:t>
    </dgm:pt>
    <dgm:pt modelId="{21ED6B0A-8223-9A49-BCBB-C2130294B0C9}">
      <dgm:prSet phldrT="[Text]"/>
      <dgm:spPr/>
      <dgm:t>
        <a:bodyPr/>
        <a:lstStyle/>
        <a:p>
          <a:r>
            <a:rPr lang="en-US" dirty="0" smtClean="0"/>
            <a:t>1. Quasi</a:t>
          </a:r>
          <a:endParaRPr lang="en-US" dirty="0"/>
        </a:p>
      </dgm:t>
    </dgm:pt>
    <dgm:pt modelId="{ACA429F5-FD0A-2C4F-A327-D99A7340CA17}" type="parTrans" cxnId="{E1479DAC-8DF8-6F4D-8872-7E887F239B88}">
      <dgm:prSet/>
      <dgm:spPr/>
      <dgm:t>
        <a:bodyPr/>
        <a:lstStyle/>
        <a:p>
          <a:endParaRPr lang="en-US"/>
        </a:p>
      </dgm:t>
    </dgm:pt>
    <dgm:pt modelId="{1838D1A9-7A0C-AF4C-8824-63CB426F7C6C}" type="sibTrans" cxnId="{E1479DAC-8DF8-6F4D-8872-7E887F239B88}">
      <dgm:prSet/>
      <dgm:spPr/>
      <dgm:t>
        <a:bodyPr/>
        <a:lstStyle/>
        <a:p>
          <a:endParaRPr lang="en-US"/>
        </a:p>
      </dgm:t>
    </dgm:pt>
    <dgm:pt modelId="{B4FEA769-EA4C-0746-9369-91BCEF6E5609}">
      <dgm:prSet phldrT="[Text]"/>
      <dgm:spPr/>
      <dgm:t>
        <a:bodyPr/>
        <a:lstStyle/>
        <a:p>
          <a:r>
            <a:rPr lang="en-US" dirty="0" smtClean="0"/>
            <a:t>2. True</a:t>
          </a:r>
          <a:endParaRPr lang="en-US" dirty="0"/>
        </a:p>
      </dgm:t>
    </dgm:pt>
    <dgm:pt modelId="{AB88D099-082C-5344-91CA-571C15B7414F}" type="parTrans" cxnId="{FC4BD2B1-4C52-B546-AF1D-A8501A254EB8}">
      <dgm:prSet/>
      <dgm:spPr/>
      <dgm:t>
        <a:bodyPr/>
        <a:lstStyle/>
        <a:p>
          <a:endParaRPr lang="en-US"/>
        </a:p>
      </dgm:t>
    </dgm:pt>
    <dgm:pt modelId="{E2EBAB41-1803-5948-B2BB-46FB201C84AB}" type="sibTrans" cxnId="{FC4BD2B1-4C52-B546-AF1D-A8501A254EB8}">
      <dgm:prSet/>
      <dgm:spPr/>
      <dgm:t>
        <a:bodyPr/>
        <a:lstStyle/>
        <a:p>
          <a:endParaRPr lang="en-US"/>
        </a:p>
      </dgm:t>
    </dgm:pt>
    <dgm:pt modelId="{FD71EF60-6B36-6C47-8D26-1A13B40E03F2}">
      <dgm:prSet phldrT="[Text]"/>
      <dgm:spPr/>
      <dgm:t>
        <a:bodyPr/>
        <a:lstStyle/>
        <a:p>
          <a:r>
            <a:rPr lang="en-US" dirty="0" smtClean="0"/>
            <a:t>3. Ex Post Facto</a:t>
          </a:r>
          <a:endParaRPr lang="en-US" dirty="0"/>
        </a:p>
      </dgm:t>
    </dgm:pt>
    <dgm:pt modelId="{22A06B84-1B26-CF4B-8D0B-22F059F4DDF0}" type="parTrans" cxnId="{C9513C57-749C-5747-82D8-1388DCE27C6D}">
      <dgm:prSet/>
      <dgm:spPr/>
      <dgm:t>
        <a:bodyPr/>
        <a:lstStyle/>
        <a:p>
          <a:endParaRPr lang="en-US"/>
        </a:p>
      </dgm:t>
    </dgm:pt>
    <dgm:pt modelId="{10E16F5A-198C-2A47-A429-1F7D6E96AE2C}" type="sibTrans" cxnId="{C9513C57-749C-5747-82D8-1388DCE27C6D}">
      <dgm:prSet/>
      <dgm:spPr/>
      <dgm:t>
        <a:bodyPr/>
        <a:lstStyle/>
        <a:p>
          <a:endParaRPr lang="en-US"/>
        </a:p>
      </dgm:t>
    </dgm:pt>
    <dgm:pt modelId="{DF4933EC-D8F0-5D4C-AFF1-6E23EFC58C2D}">
      <dgm:prSet phldrT="[Text]"/>
      <dgm:spPr/>
      <dgm:t>
        <a:bodyPr/>
        <a:lstStyle/>
        <a:p>
          <a:r>
            <a:rPr lang="en-US" dirty="0" smtClean="0"/>
            <a:t>4. Completely Randomized</a:t>
          </a:r>
          <a:endParaRPr lang="en-US" dirty="0"/>
        </a:p>
      </dgm:t>
    </dgm:pt>
    <dgm:pt modelId="{676EBDE2-43B8-ED43-A7DA-89C0CFAC9B3E}" type="parTrans" cxnId="{06D78121-ABE1-DA49-ACC8-9463E34E4F85}">
      <dgm:prSet/>
      <dgm:spPr/>
      <dgm:t>
        <a:bodyPr/>
        <a:lstStyle/>
        <a:p>
          <a:endParaRPr lang="en-US"/>
        </a:p>
      </dgm:t>
    </dgm:pt>
    <dgm:pt modelId="{85500C49-E753-5A41-88B7-003939C38CF9}" type="sibTrans" cxnId="{06D78121-ABE1-DA49-ACC8-9463E34E4F85}">
      <dgm:prSet/>
      <dgm:spPr/>
      <dgm:t>
        <a:bodyPr/>
        <a:lstStyle/>
        <a:p>
          <a:endParaRPr lang="en-US"/>
        </a:p>
      </dgm:t>
    </dgm:pt>
    <dgm:pt modelId="{90960FDD-1DEC-0C47-BC3D-5C47382FE61F}">
      <dgm:prSet/>
      <dgm:spPr/>
      <dgm:t>
        <a:bodyPr/>
        <a:lstStyle/>
        <a:p>
          <a:r>
            <a:rPr lang="en-US" dirty="0" smtClean="0"/>
            <a:t>5. Randomized Blocked</a:t>
          </a:r>
          <a:endParaRPr lang="en-US" dirty="0"/>
        </a:p>
      </dgm:t>
    </dgm:pt>
    <dgm:pt modelId="{C5A271D2-261F-FB46-9216-249BFB5D3666}" type="parTrans" cxnId="{E8EF7C4C-8F55-F846-BCF0-3751F41398E2}">
      <dgm:prSet/>
      <dgm:spPr/>
      <dgm:t>
        <a:bodyPr/>
        <a:lstStyle/>
        <a:p>
          <a:endParaRPr lang="en-US"/>
        </a:p>
      </dgm:t>
    </dgm:pt>
    <dgm:pt modelId="{6FFCCDD8-BA99-EB48-9696-8386D74DFCC6}" type="sibTrans" cxnId="{E8EF7C4C-8F55-F846-BCF0-3751F41398E2}">
      <dgm:prSet/>
      <dgm:spPr/>
      <dgm:t>
        <a:bodyPr/>
        <a:lstStyle/>
        <a:p>
          <a:endParaRPr lang="en-US"/>
        </a:p>
      </dgm:t>
    </dgm:pt>
    <dgm:pt modelId="{A21A3296-0A76-D649-A9AC-4C15F821D15F}">
      <dgm:prSet/>
      <dgm:spPr/>
      <dgm:t>
        <a:bodyPr/>
        <a:lstStyle/>
        <a:p>
          <a:r>
            <a:rPr lang="en-US" dirty="0" smtClean="0"/>
            <a:t>Pretest &amp; posttest </a:t>
          </a:r>
          <a:r>
            <a:rPr lang="en-US" dirty="0" err="1" smtClean="0"/>
            <a:t>exp</a:t>
          </a:r>
          <a:r>
            <a:rPr lang="en-US" dirty="0" smtClean="0"/>
            <a:t> group design</a:t>
          </a:r>
          <a:endParaRPr lang="en-US" dirty="0"/>
        </a:p>
      </dgm:t>
    </dgm:pt>
    <dgm:pt modelId="{C8CBA827-EFFC-B44B-8CAD-1549F169A8BD}" type="parTrans" cxnId="{58B76DB4-2490-6242-A1FF-AA77BB8AE60A}">
      <dgm:prSet/>
      <dgm:spPr/>
      <dgm:t>
        <a:bodyPr/>
        <a:lstStyle/>
        <a:p>
          <a:endParaRPr lang="en-US"/>
        </a:p>
      </dgm:t>
    </dgm:pt>
    <dgm:pt modelId="{4728E004-DB9F-994F-BFCA-FE027D20BE2B}" type="sibTrans" cxnId="{58B76DB4-2490-6242-A1FF-AA77BB8AE60A}">
      <dgm:prSet/>
      <dgm:spPr/>
      <dgm:t>
        <a:bodyPr/>
        <a:lstStyle/>
        <a:p>
          <a:endParaRPr lang="en-US"/>
        </a:p>
      </dgm:t>
    </dgm:pt>
    <dgm:pt modelId="{AC2451B3-3DD0-F341-BDDD-805B5F4F099F}">
      <dgm:prSet/>
      <dgm:spPr/>
      <dgm:t>
        <a:bodyPr/>
        <a:lstStyle/>
        <a:p>
          <a:r>
            <a:rPr lang="en-US" dirty="0" smtClean="0"/>
            <a:t>Posttests only with </a:t>
          </a:r>
          <a:r>
            <a:rPr lang="en-US" dirty="0" err="1" smtClean="0"/>
            <a:t>exp</a:t>
          </a:r>
          <a:r>
            <a:rPr lang="en-US" dirty="0" smtClean="0"/>
            <a:t> &amp; control groups</a:t>
          </a:r>
          <a:endParaRPr lang="en-US" dirty="0"/>
        </a:p>
      </dgm:t>
    </dgm:pt>
    <dgm:pt modelId="{B1431360-032E-A04D-8939-DD466CA689EB}" type="parTrans" cxnId="{CE2FDACC-E035-3B4A-A637-219BCBBE426B}">
      <dgm:prSet/>
      <dgm:spPr/>
      <dgm:t>
        <a:bodyPr/>
        <a:lstStyle/>
        <a:p>
          <a:endParaRPr lang="en-US"/>
        </a:p>
      </dgm:t>
    </dgm:pt>
    <dgm:pt modelId="{6D0E3027-C93E-C249-AAA4-3A70288AE56D}" type="sibTrans" cxnId="{CE2FDACC-E035-3B4A-A637-219BCBBE426B}">
      <dgm:prSet/>
      <dgm:spPr/>
      <dgm:t>
        <a:bodyPr/>
        <a:lstStyle/>
        <a:p>
          <a:endParaRPr lang="en-US"/>
        </a:p>
      </dgm:t>
    </dgm:pt>
    <dgm:pt modelId="{47ABB65C-A5A9-1B43-A9C0-DFEF2DB64732}">
      <dgm:prSet/>
      <dgm:spPr/>
      <dgm:t>
        <a:bodyPr/>
        <a:lstStyle/>
        <a:p>
          <a:r>
            <a:rPr lang="en-US" dirty="0" smtClean="0"/>
            <a:t>Pretest &amp; </a:t>
          </a:r>
          <a:r>
            <a:rPr lang="en-US" dirty="0" err="1" smtClean="0"/>
            <a:t>posttst</a:t>
          </a:r>
          <a:r>
            <a:rPr lang="en-US" dirty="0" smtClean="0"/>
            <a:t> </a:t>
          </a:r>
          <a:r>
            <a:rPr lang="en-US" dirty="0" err="1" smtClean="0"/>
            <a:t>exp</a:t>
          </a:r>
          <a:r>
            <a:rPr lang="en-US" dirty="0" smtClean="0"/>
            <a:t> and control group design</a:t>
          </a:r>
          <a:endParaRPr lang="en-US" dirty="0"/>
        </a:p>
      </dgm:t>
    </dgm:pt>
    <dgm:pt modelId="{B8B880C4-5080-E940-8DA5-45608F6BD4F7}" type="parTrans" cxnId="{E480B827-485D-E343-904F-6BDAED353F2A}">
      <dgm:prSet/>
      <dgm:spPr/>
      <dgm:t>
        <a:bodyPr/>
        <a:lstStyle/>
        <a:p>
          <a:endParaRPr lang="en-US"/>
        </a:p>
      </dgm:t>
    </dgm:pt>
    <dgm:pt modelId="{413DDEBB-7E35-FB48-9D91-967CC039A22B}" type="sibTrans" cxnId="{E480B827-485D-E343-904F-6BDAED353F2A}">
      <dgm:prSet/>
      <dgm:spPr/>
      <dgm:t>
        <a:bodyPr/>
        <a:lstStyle/>
        <a:p>
          <a:endParaRPr lang="en-US"/>
        </a:p>
      </dgm:t>
    </dgm:pt>
    <dgm:pt modelId="{8ED9E46B-F6C7-E54A-AB0E-C51F32BFE387}">
      <dgm:prSet/>
      <dgm:spPr/>
      <dgm:t>
        <a:bodyPr/>
        <a:lstStyle/>
        <a:p>
          <a:r>
            <a:rPr lang="en-US" dirty="0" smtClean="0"/>
            <a:t>Solomon Four-Group design</a:t>
          </a:r>
          <a:endParaRPr lang="en-US" dirty="0"/>
        </a:p>
      </dgm:t>
    </dgm:pt>
    <dgm:pt modelId="{CB5FCCAE-A479-FF4D-A52F-1CFA64AB813F}" type="parTrans" cxnId="{6E5A469D-527D-2E45-BFB5-27C219D5589D}">
      <dgm:prSet/>
      <dgm:spPr/>
      <dgm:t>
        <a:bodyPr/>
        <a:lstStyle/>
        <a:p>
          <a:endParaRPr lang="en-US"/>
        </a:p>
      </dgm:t>
    </dgm:pt>
    <dgm:pt modelId="{24AABBAC-8AD5-494C-82ED-570E2231DD68}" type="sibTrans" cxnId="{6E5A469D-527D-2E45-BFB5-27C219D5589D}">
      <dgm:prSet/>
      <dgm:spPr/>
      <dgm:t>
        <a:bodyPr/>
        <a:lstStyle/>
        <a:p>
          <a:endParaRPr lang="en-US"/>
        </a:p>
      </dgm:t>
    </dgm:pt>
    <dgm:pt modelId="{E78A65D0-4A2C-B64F-B382-6E62B65363C4}">
      <dgm:prSet/>
      <dgm:spPr/>
      <dgm:t>
        <a:bodyPr/>
        <a:lstStyle/>
        <a:p>
          <a:r>
            <a:rPr lang="en-US" dirty="0" smtClean="0"/>
            <a:t>6. Latin Square</a:t>
          </a:r>
          <a:endParaRPr lang="en-US" dirty="0"/>
        </a:p>
      </dgm:t>
    </dgm:pt>
    <dgm:pt modelId="{F574BC61-3F1E-D047-9A4F-6A169D38FCCF}" type="parTrans" cxnId="{0D05B947-4075-B641-AEEB-BBC4E6304174}">
      <dgm:prSet/>
      <dgm:spPr/>
      <dgm:t>
        <a:bodyPr/>
        <a:lstStyle/>
        <a:p>
          <a:endParaRPr lang="en-US"/>
        </a:p>
      </dgm:t>
    </dgm:pt>
    <dgm:pt modelId="{4113AE7F-160F-D144-BA0A-C3385D0864DA}" type="sibTrans" cxnId="{0D05B947-4075-B641-AEEB-BBC4E6304174}">
      <dgm:prSet/>
      <dgm:spPr/>
      <dgm:t>
        <a:bodyPr/>
        <a:lstStyle/>
        <a:p>
          <a:endParaRPr lang="en-US"/>
        </a:p>
      </dgm:t>
    </dgm:pt>
    <dgm:pt modelId="{FB060E07-3AF6-AC49-9542-5C3B26978DEE}">
      <dgm:prSet/>
      <dgm:spPr/>
      <dgm:t>
        <a:bodyPr/>
        <a:lstStyle/>
        <a:p>
          <a:r>
            <a:rPr lang="en-US" dirty="0" smtClean="0"/>
            <a:t>7. Factorial</a:t>
          </a:r>
          <a:endParaRPr lang="en-US" dirty="0"/>
        </a:p>
      </dgm:t>
    </dgm:pt>
    <dgm:pt modelId="{FBC77C42-177D-C047-8A3E-4F6C95ACE2EB}" type="parTrans" cxnId="{E11B8168-8891-5A42-AEFF-967987390EA0}">
      <dgm:prSet/>
      <dgm:spPr/>
      <dgm:t>
        <a:bodyPr/>
        <a:lstStyle/>
        <a:p>
          <a:endParaRPr lang="en-US"/>
        </a:p>
      </dgm:t>
    </dgm:pt>
    <dgm:pt modelId="{945018AD-5D72-7546-A730-823A67279D5F}" type="sibTrans" cxnId="{E11B8168-8891-5A42-AEFF-967987390EA0}">
      <dgm:prSet/>
      <dgm:spPr/>
      <dgm:t>
        <a:bodyPr/>
        <a:lstStyle/>
        <a:p>
          <a:endParaRPr lang="en-US"/>
        </a:p>
      </dgm:t>
    </dgm:pt>
    <dgm:pt modelId="{BD4BCAFF-F339-3949-8315-C79F65F7DE58}" type="pres">
      <dgm:prSet presAssocID="{F1164108-9D48-984B-8D75-F605EE2CEC68}" presName="cycle" presStyleCnt="0">
        <dgm:presLayoutVars>
          <dgm:chMax val="1"/>
          <dgm:dir/>
          <dgm:animLvl val="ctr"/>
          <dgm:resizeHandles val="exact"/>
        </dgm:presLayoutVars>
      </dgm:prSet>
      <dgm:spPr/>
      <dgm:t>
        <a:bodyPr/>
        <a:lstStyle/>
        <a:p>
          <a:endParaRPr lang="en-US"/>
        </a:p>
      </dgm:t>
    </dgm:pt>
    <dgm:pt modelId="{5903EAB5-3AA4-EA40-9A37-E71356C75412}" type="pres">
      <dgm:prSet presAssocID="{E37970C7-6641-6849-BEB8-D64519036748}" presName="centerShape" presStyleLbl="node0" presStyleIdx="0" presStyleCnt="1"/>
      <dgm:spPr/>
      <dgm:t>
        <a:bodyPr/>
        <a:lstStyle/>
        <a:p>
          <a:endParaRPr lang="en-US"/>
        </a:p>
      </dgm:t>
    </dgm:pt>
    <dgm:pt modelId="{3CD6BD7E-3071-C54C-A71F-E29DA9C61E44}" type="pres">
      <dgm:prSet presAssocID="{ACA429F5-FD0A-2C4F-A327-D99A7340CA17}" presName="Name9" presStyleLbl="parChTrans1D2" presStyleIdx="0" presStyleCnt="7"/>
      <dgm:spPr/>
      <dgm:t>
        <a:bodyPr/>
        <a:lstStyle/>
        <a:p>
          <a:endParaRPr lang="en-US"/>
        </a:p>
      </dgm:t>
    </dgm:pt>
    <dgm:pt modelId="{5FB98BC5-A9BB-E748-A4B0-FC91CFB0F89B}" type="pres">
      <dgm:prSet presAssocID="{ACA429F5-FD0A-2C4F-A327-D99A7340CA17}" presName="connTx" presStyleLbl="parChTrans1D2" presStyleIdx="0" presStyleCnt="7"/>
      <dgm:spPr/>
      <dgm:t>
        <a:bodyPr/>
        <a:lstStyle/>
        <a:p>
          <a:endParaRPr lang="en-US"/>
        </a:p>
      </dgm:t>
    </dgm:pt>
    <dgm:pt modelId="{A02F7641-DE52-A64B-B80B-C44AE4EBB7ED}" type="pres">
      <dgm:prSet presAssocID="{21ED6B0A-8223-9A49-BCBB-C2130294B0C9}" presName="node" presStyleLbl="node1" presStyleIdx="0" presStyleCnt="7" custScaleY="102985">
        <dgm:presLayoutVars>
          <dgm:bulletEnabled val="1"/>
        </dgm:presLayoutVars>
      </dgm:prSet>
      <dgm:spPr/>
      <dgm:t>
        <a:bodyPr/>
        <a:lstStyle/>
        <a:p>
          <a:endParaRPr lang="en-US"/>
        </a:p>
      </dgm:t>
    </dgm:pt>
    <dgm:pt modelId="{C73BE596-088E-3141-9AE6-791B0CDA0C46}" type="pres">
      <dgm:prSet presAssocID="{AB88D099-082C-5344-91CA-571C15B7414F}" presName="Name9" presStyleLbl="parChTrans1D2" presStyleIdx="1" presStyleCnt="7"/>
      <dgm:spPr/>
      <dgm:t>
        <a:bodyPr/>
        <a:lstStyle/>
        <a:p>
          <a:endParaRPr lang="en-US"/>
        </a:p>
      </dgm:t>
    </dgm:pt>
    <dgm:pt modelId="{31F64F1A-8E0C-4247-955C-531B56E2C2A7}" type="pres">
      <dgm:prSet presAssocID="{AB88D099-082C-5344-91CA-571C15B7414F}" presName="connTx" presStyleLbl="parChTrans1D2" presStyleIdx="1" presStyleCnt="7"/>
      <dgm:spPr/>
      <dgm:t>
        <a:bodyPr/>
        <a:lstStyle/>
        <a:p>
          <a:endParaRPr lang="en-US"/>
        </a:p>
      </dgm:t>
    </dgm:pt>
    <dgm:pt modelId="{4BEECFDE-6434-5D43-8947-B2C92929E635}" type="pres">
      <dgm:prSet presAssocID="{B4FEA769-EA4C-0746-9369-91BCEF6E5609}" presName="node" presStyleLbl="node1" presStyleIdx="1" presStyleCnt="7">
        <dgm:presLayoutVars>
          <dgm:bulletEnabled val="1"/>
        </dgm:presLayoutVars>
      </dgm:prSet>
      <dgm:spPr/>
      <dgm:t>
        <a:bodyPr/>
        <a:lstStyle/>
        <a:p>
          <a:endParaRPr lang="en-US"/>
        </a:p>
      </dgm:t>
    </dgm:pt>
    <dgm:pt modelId="{0B37B5DA-0572-A041-B08C-FD1DEAFB9C63}" type="pres">
      <dgm:prSet presAssocID="{22A06B84-1B26-CF4B-8D0B-22F059F4DDF0}" presName="Name9" presStyleLbl="parChTrans1D2" presStyleIdx="2" presStyleCnt="7"/>
      <dgm:spPr/>
      <dgm:t>
        <a:bodyPr/>
        <a:lstStyle/>
        <a:p>
          <a:endParaRPr lang="en-US"/>
        </a:p>
      </dgm:t>
    </dgm:pt>
    <dgm:pt modelId="{61D8DE95-755F-CA44-86E7-D66C44325997}" type="pres">
      <dgm:prSet presAssocID="{22A06B84-1B26-CF4B-8D0B-22F059F4DDF0}" presName="connTx" presStyleLbl="parChTrans1D2" presStyleIdx="2" presStyleCnt="7"/>
      <dgm:spPr/>
      <dgm:t>
        <a:bodyPr/>
        <a:lstStyle/>
        <a:p>
          <a:endParaRPr lang="en-US"/>
        </a:p>
      </dgm:t>
    </dgm:pt>
    <dgm:pt modelId="{FFAFA361-D51B-EA4C-9003-4482326DFC04}" type="pres">
      <dgm:prSet presAssocID="{FD71EF60-6B36-6C47-8D26-1A13B40E03F2}" presName="node" presStyleLbl="node1" presStyleIdx="2" presStyleCnt="7">
        <dgm:presLayoutVars>
          <dgm:bulletEnabled val="1"/>
        </dgm:presLayoutVars>
      </dgm:prSet>
      <dgm:spPr/>
      <dgm:t>
        <a:bodyPr/>
        <a:lstStyle/>
        <a:p>
          <a:endParaRPr lang="en-US"/>
        </a:p>
      </dgm:t>
    </dgm:pt>
    <dgm:pt modelId="{CDD1B083-CE46-A84D-8DE4-6C83A2E35350}" type="pres">
      <dgm:prSet presAssocID="{676EBDE2-43B8-ED43-A7DA-89C0CFAC9B3E}" presName="Name9" presStyleLbl="parChTrans1D2" presStyleIdx="3" presStyleCnt="7"/>
      <dgm:spPr/>
      <dgm:t>
        <a:bodyPr/>
        <a:lstStyle/>
        <a:p>
          <a:endParaRPr lang="en-US"/>
        </a:p>
      </dgm:t>
    </dgm:pt>
    <dgm:pt modelId="{19801DEA-855E-8D43-8F98-5206211474F2}" type="pres">
      <dgm:prSet presAssocID="{676EBDE2-43B8-ED43-A7DA-89C0CFAC9B3E}" presName="connTx" presStyleLbl="parChTrans1D2" presStyleIdx="3" presStyleCnt="7"/>
      <dgm:spPr/>
      <dgm:t>
        <a:bodyPr/>
        <a:lstStyle/>
        <a:p>
          <a:endParaRPr lang="en-US"/>
        </a:p>
      </dgm:t>
    </dgm:pt>
    <dgm:pt modelId="{EB2B7C79-5CE6-5545-90BF-ABBB4D133992}" type="pres">
      <dgm:prSet presAssocID="{DF4933EC-D8F0-5D4C-AFF1-6E23EFC58C2D}" presName="node" presStyleLbl="node1" presStyleIdx="3" presStyleCnt="7">
        <dgm:presLayoutVars>
          <dgm:bulletEnabled val="1"/>
        </dgm:presLayoutVars>
      </dgm:prSet>
      <dgm:spPr/>
      <dgm:t>
        <a:bodyPr/>
        <a:lstStyle/>
        <a:p>
          <a:endParaRPr lang="en-US"/>
        </a:p>
      </dgm:t>
    </dgm:pt>
    <dgm:pt modelId="{56DBE1D9-1F93-4744-AEBD-51DC3D14BFD2}" type="pres">
      <dgm:prSet presAssocID="{C5A271D2-261F-FB46-9216-249BFB5D3666}" presName="Name9" presStyleLbl="parChTrans1D2" presStyleIdx="4" presStyleCnt="7"/>
      <dgm:spPr/>
      <dgm:t>
        <a:bodyPr/>
        <a:lstStyle/>
        <a:p>
          <a:endParaRPr lang="en-US"/>
        </a:p>
      </dgm:t>
    </dgm:pt>
    <dgm:pt modelId="{5C6A765C-23DE-2647-A133-18B6E13C56E7}" type="pres">
      <dgm:prSet presAssocID="{C5A271D2-261F-FB46-9216-249BFB5D3666}" presName="connTx" presStyleLbl="parChTrans1D2" presStyleIdx="4" presStyleCnt="7"/>
      <dgm:spPr/>
      <dgm:t>
        <a:bodyPr/>
        <a:lstStyle/>
        <a:p>
          <a:endParaRPr lang="en-US"/>
        </a:p>
      </dgm:t>
    </dgm:pt>
    <dgm:pt modelId="{48843621-7A94-6345-9F5A-73AF8BBD8B9A}" type="pres">
      <dgm:prSet presAssocID="{90960FDD-1DEC-0C47-BC3D-5C47382FE61F}" presName="node" presStyleLbl="node1" presStyleIdx="4" presStyleCnt="7">
        <dgm:presLayoutVars>
          <dgm:bulletEnabled val="1"/>
        </dgm:presLayoutVars>
      </dgm:prSet>
      <dgm:spPr/>
      <dgm:t>
        <a:bodyPr/>
        <a:lstStyle/>
        <a:p>
          <a:endParaRPr lang="en-US"/>
        </a:p>
      </dgm:t>
    </dgm:pt>
    <dgm:pt modelId="{53427A66-04A9-364F-8F54-E730ACD51383}" type="pres">
      <dgm:prSet presAssocID="{F574BC61-3F1E-D047-9A4F-6A169D38FCCF}" presName="Name9" presStyleLbl="parChTrans1D2" presStyleIdx="5" presStyleCnt="7"/>
      <dgm:spPr/>
      <dgm:t>
        <a:bodyPr/>
        <a:lstStyle/>
        <a:p>
          <a:endParaRPr lang="en-US"/>
        </a:p>
      </dgm:t>
    </dgm:pt>
    <dgm:pt modelId="{D076A575-E608-DB44-AAD4-0470D5C31B2D}" type="pres">
      <dgm:prSet presAssocID="{F574BC61-3F1E-D047-9A4F-6A169D38FCCF}" presName="connTx" presStyleLbl="parChTrans1D2" presStyleIdx="5" presStyleCnt="7"/>
      <dgm:spPr/>
      <dgm:t>
        <a:bodyPr/>
        <a:lstStyle/>
        <a:p>
          <a:endParaRPr lang="en-US"/>
        </a:p>
      </dgm:t>
    </dgm:pt>
    <dgm:pt modelId="{CAF2AF07-DAB4-954D-90E5-5ADB2BDE82DD}" type="pres">
      <dgm:prSet presAssocID="{E78A65D0-4A2C-B64F-B382-6E62B65363C4}" presName="node" presStyleLbl="node1" presStyleIdx="5" presStyleCnt="7">
        <dgm:presLayoutVars>
          <dgm:bulletEnabled val="1"/>
        </dgm:presLayoutVars>
      </dgm:prSet>
      <dgm:spPr/>
      <dgm:t>
        <a:bodyPr/>
        <a:lstStyle/>
        <a:p>
          <a:endParaRPr lang="en-US"/>
        </a:p>
      </dgm:t>
    </dgm:pt>
    <dgm:pt modelId="{8F301DF6-5679-5742-A545-2763A461105F}" type="pres">
      <dgm:prSet presAssocID="{FBC77C42-177D-C047-8A3E-4F6C95ACE2EB}" presName="Name9" presStyleLbl="parChTrans1D2" presStyleIdx="6" presStyleCnt="7"/>
      <dgm:spPr/>
      <dgm:t>
        <a:bodyPr/>
        <a:lstStyle/>
        <a:p>
          <a:endParaRPr lang="en-US"/>
        </a:p>
      </dgm:t>
    </dgm:pt>
    <dgm:pt modelId="{FCAA29BC-90B2-1D41-92B2-1380FAEB71AF}" type="pres">
      <dgm:prSet presAssocID="{FBC77C42-177D-C047-8A3E-4F6C95ACE2EB}" presName="connTx" presStyleLbl="parChTrans1D2" presStyleIdx="6" presStyleCnt="7"/>
      <dgm:spPr/>
      <dgm:t>
        <a:bodyPr/>
        <a:lstStyle/>
        <a:p>
          <a:endParaRPr lang="en-US"/>
        </a:p>
      </dgm:t>
    </dgm:pt>
    <dgm:pt modelId="{3F6352F0-F034-B444-96D2-3DF1FF228521}" type="pres">
      <dgm:prSet presAssocID="{FB060E07-3AF6-AC49-9542-5C3B26978DEE}" presName="node" presStyleLbl="node1" presStyleIdx="6" presStyleCnt="7">
        <dgm:presLayoutVars>
          <dgm:bulletEnabled val="1"/>
        </dgm:presLayoutVars>
      </dgm:prSet>
      <dgm:spPr/>
      <dgm:t>
        <a:bodyPr/>
        <a:lstStyle/>
        <a:p>
          <a:endParaRPr lang="en-US"/>
        </a:p>
      </dgm:t>
    </dgm:pt>
  </dgm:ptLst>
  <dgm:cxnLst>
    <dgm:cxn modelId="{76B6B2DF-09C7-5949-A067-5AA6E8FD27ED}" type="presOf" srcId="{ACA429F5-FD0A-2C4F-A327-D99A7340CA17}" destId="{5FB98BC5-A9BB-E748-A4B0-FC91CFB0F89B}" srcOrd="1" destOrd="0" presId="urn:microsoft.com/office/officeart/2005/8/layout/radial1"/>
    <dgm:cxn modelId="{E9EB3B91-F0D9-A64A-80EE-49B28A8ECDCA}" type="presOf" srcId="{C5A271D2-261F-FB46-9216-249BFB5D3666}" destId="{56DBE1D9-1F93-4744-AEBD-51DC3D14BFD2}" srcOrd="0" destOrd="0" presId="urn:microsoft.com/office/officeart/2005/8/layout/radial1"/>
    <dgm:cxn modelId="{92B48C20-132B-6345-8B63-CB400C0DEB68}" type="presOf" srcId="{8ED9E46B-F6C7-E54A-AB0E-C51F32BFE387}" destId="{4BEECFDE-6434-5D43-8947-B2C92929E635}" srcOrd="0" destOrd="2" presId="urn:microsoft.com/office/officeart/2005/8/layout/radial1"/>
    <dgm:cxn modelId="{58BF639D-837E-4846-8C0C-0D1026318CB6}" type="presOf" srcId="{F574BC61-3F1E-D047-9A4F-6A169D38FCCF}" destId="{53427A66-04A9-364F-8F54-E730ACD51383}" srcOrd="0" destOrd="0" presId="urn:microsoft.com/office/officeart/2005/8/layout/radial1"/>
    <dgm:cxn modelId="{EF49B364-EDEE-0748-8A7A-3CCA035E262C}" type="presOf" srcId="{C5A271D2-261F-FB46-9216-249BFB5D3666}" destId="{5C6A765C-23DE-2647-A133-18B6E13C56E7}" srcOrd="1" destOrd="0" presId="urn:microsoft.com/office/officeart/2005/8/layout/radial1"/>
    <dgm:cxn modelId="{CE2FDACC-E035-3B4A-A637-219BCBBE426B}" srcId="{21ED6B0A-8223-9A49-BCBB-C2130294B0C9}" destId="{AC2451B3-3DD0-F341-BDDD-805B5F4F099F}" srcOrd="1" destOrd="0" parTransId="{B1431360-032E-A04D-8939-DD466CA689EB}" sibTransId="{6D0E3027-C93E-C249-AAA4-3A70288AE56D}"/>
    <dgm:cxn modelId="{58B76DB4-2490-6242-A1FF-AA77BB8AE60A}" srcId="{21ED6B0A-8223-9A49-BCBB-C2130294B0C9}" destId="{A21A3296-0A76-D649-A9AC-4C15F821D15F}" srcOrd="0" destOrd="0" parTransId="{C8CBA827-EFFC-B44B-8CAD-1549F169A8BD}" sibTransId="{4728E004-DB9F-994F-BFCA-FE027D20BE2B}"/>
    <dgm:cxn modelId="{C9513C57-749C-5747-82D8-1388DCE27C6D}" srcId="{E37970C7-6641-6849-BEB8-D64519036748}" destId="{FD71EF60-6B36-6C47-8D26-1A13B40E03F2}" srcOrd="2" destOrd="0" parTransId="{22A06B84-1B26-CF4B-8D0B-22F059F4DDF0}" sibTransId="{10E16F5A-198C-2A47-A429-1F7D6E96AE2C}"/>
    <dgm:cxn modelId="{179F75C9-4C8E-0E4E-A53C-B7F591AACA9D}" type="presOf" srcId="{F574BC61-3F1E-D047-9A4F-6A169D38FCCF}" destId="{D076A575-E608-DB44-AAD4-0470D5C31B2D}" srcOrd="1" destOrd="0" presId="urn:microsoft.com/office/officeart/2005/8/layout/radial1"/>
    <dgm:cxn modelId="{E7309D1B-BBD9-454E-AC46-632FB15A546F}" type="presOf" srcId="{FBC77C42-177D-C047-8A3E-4F6C95ACE2EB}" destId="{FCAA29BC-90B2-1D41-92B2-1380FAEB71AF}" srcOrd="1" destOrd="0" presId="urn:microsoft.com/office/officeart/2005/8/layout/radial1"/>
    <dgm:cxn modelId="{EEA2A311-6E4C-ED44-BCAE-CDDA90F645DA}" type="presOf" srcId="{AB88D099-082C-5344-91CA-571C15B7414F}" destId="{31F64F1A-8E0C-4247-955C-531B56E2C2A7}" srcOrd="1" destOrd="0" presId="urn:microsoft.com/office/officeart/2005/8/layout/radial1"/>
    <dgm:cxn modelId="{63ECAD75-2633-C141-AA73-0C701329D3B5}" type="presOf" srcId="{47ABB65C-A5A9-1B43-A9C0-DFEF2DB64732}" destId="{4BEECFDE-6434-5D43-8947-B2C92929E635}" srcOrd="0" destOrd="1" presId="urn:microsoft.com/office/officeart/2005/8/layout/radial1"/>
    <dgm:cxn modelId="{6E5A469D-527D-2E45-BFB5-27C219D5589D}" srcId="{B4FEA769-EA4C-0746-9369-91BCEF6E5609}" destId="{8ED9E46B-F6C7-E54A-AB0E-C51F32BFE387}" srcOrd="1" destOrd="0" parTransId="{CB5FCCAE-A479-FF4D-A52F-1CFA64AB813F}" sibTransId="{24AABBAC-8AD5-494C-82ED-570E2231DD68}"/>
    <dgm:cxn modelId="{A03E7BB0-922D-8543-8B07-DB4408AF876C}" type="presOf" srcId="{AB88D099-082C-5344-91CA-571C15B7414F}" destId="{C73BE596-088E-3141-9AE6-791B0CDA0C46}" srcOrd="0" destOrd="0" presId="urn:microsoft.com/office/officeart/2005/8/layout/radial1"/>
    <dgm:cxn modelId="{E1479DAC-8DF8-6F4D-8872-7E887F239B88}" srcId="{E37970C7-6641-6849-BEB8-D64519036748}" destId="{21ED6B0A-8223-9A49-BCBB-C2130294B0C9}" srcOrd="0" destOrd="0" parTransId="{ACA429F5-FD0A-2C4F-A327-D99A7340CA17}" sibTransId="{1838D1A9-7A0C-AF4C-8824-63CB426F7C6C}"/>
    <dgm:cxn modelId="{890C5183-6483-E143-8444-1A55B2517C14}" type="presOf" srcId="{90960FDD-1DEC-0C47-BC3D-5C47382FE61F}" destId="{48843621-7A94-6345-9F5A-73AF8BBD8B9A}" srcOrd="0" destOrd="0" presId="urn:microsoft.com/office/officeart/2005/8/layout/radial1"/>
    <dgm:cxn modelId="{1BD8354B-D5D7-6040-9116-B3944924E9E4}" type="presOf" srcId="{22A06B84-1B26-CF4B-8D0B-22F059F4DDF0}" destId="{61D8DE95-755F-CA44-86E7-D66C44325997}" srcOrd="1" destOrd="0" presId="urn:microsoft.com/office/officeart/2005/8/layout/radial1"/>
    <dgm:cxn modelId="{5D741349-7525-C646-BF43-2725D067042E}" type="presOf" srcId="{A21A3296-0A76-D649-A9AC-4C15F821D15F}" destId="{A02F7641-DE52-A64B-B80B-C44AE4EBB7ED}" srcOrd="0" destOrd="1" presId="urn:microsoft.com/office/officeart/2005/8/layout/radial1"/>
    <dgm:cxn modelId="{4FD30852-1EDD-E046-8146-C12722F2095D}" type="presOf" srcId="{676EBDE2-43B8-ED43-A7DA-89C0CFAC9B3E}" destId="{19801DEA-855E-8D43-8F98-5206211474F2}" srcOrd="1" destOrd="0" presId="urn:microsoft.com/office/officeart/2005/8/layout/radial1"/>
    <dgm:cxn modelId="{16187E99-3DF4-F948-8E9A-EB59538F6BCB}" type="presOf" srcId="{E78A65D0-4A2C-B64F-B382-6E62B65363C4}" destId="{CAF2AF07-DAB4-954D-90E5-5ADB2BDE82DD}" srcOrd="0" destOrd="0" presId="urn:microsoft.com/office/officeart/2005/8/layout/radial1"/>
    <dgm:cxn modelId="{A1C0A08D-98E9-794B-B85E-47CDE10BA475}" srcId="{F1164108-9D48-984B-8D75-F605EE2CEC68}" destId="{E37970C7-6641-6849-BEB8-D64519036748}" srcOrd="0" destOrd="0" parTransId="{F2063A8E-801B-BB4C-A352-4B95A25E5804}" sibTransId="{A1D680B8-946C-5F47-9C2B-6739ABC38B9F}"/>
    <dgm:cxn modelId="{E11B8168-8891-5A42-AEFF-967987390EA0}" srcId="{E37970C7-6641-6849-BEB8-D64519036748}" destId="{FB060E07-3AF6-AC49-9542-5C3B26978DEE}" srcOrd="6" destOrd="0" parTransId="{FBC77C42-177D-C047-8A3E-4F6C95ACE2EB}" sibTransId="{945018AD-5D72-7546-A730-823A67279D5F}"/>
    <dgm:cxn modelId="{5342EFE3-C22C-7948-A8B7-3A93DA215476}" type="presOf" srcId="{DF4933EC-D8F0-5D4C-AFF1-6E23EFC58C2D}" destId="{EB2B7C79-5CE6-5545-90BF-ABBB4D133992}" srcOrd="0" destOrd="0" presId="urn:microsoft.com/office/officeart/2005/8/layout/radial1"/>
    <dgm:cxn modelId="{2FB33187-4F48-6F48-8945-E1FF26FB308D}" type="presOf" srcId="{FD71EF60-6B36-6C47-8D26-1A13B40E03F2}" destId="{FFAFA361-D51B-EA4C-9003-4482326DFC04}" srcOrd="0" destOrd="0" presId="urn:microsoft.com/office/officeart/2005/8/layout/radial1"/>
    <dgm:cxn modelId="{91B5C129-BA45-BB47-A2C4-A71B51982D83}" type="presOf" srcId="{FB060E07-3AF6-AC49-9542-5C3B26978DEE}" destId="{3F6352F0-F034-B444-96D2-3DF1FF228521}" srcOrd="0" destOrd="0" presId="urn:microsoft.com/office/officeart/2005/8/layout/radial1"/>
    <dgm:cxn modelId="{06D78121-ABE1-DA49-ACC8-9463E34E4F85}" srcId="{E37970C7-6641-6849-BEB8-D64519036748}" destId="{DF4933EC-D8F0-5D4C-AFF1-6E23EFC58C2D}" srcOrd="3" destOrd="0" parTransId="{676EBDE2-43B8-ED43-A7DA-89C0CFAC9B3E}" sibTransId="{85500C49-E753-5A41-88B7-003939C38CF9}"/>
    <dgm:cxn modelId="{1E91FF70-D0BB-AC4D-8860-6E9235875931}" type="presOf" srcId="{AC2451B3-3DD0-F341-BDDD-805B5F4F099F}" destId="{A02F7641-DE52-A64B-B80B-C44AE4EBB7ED}" srcOrd="0" destOrd="2" presId="urn:microsoft.com/office/officeart/2005/8/layout/radial1"/>
    <dgm:cxn modelId="{E480B827-485D-E343-904F-6BDAED353F2A}" srcId="{B4FEA769-EA4C-0746-9369-91BCEF6E5609}" destId="{47ABB65C-A5A9-1B43-A9C0-DFEF2DB64732}" srcOrd="0" destOrd="0" parTransId="{B8B880C4-5080-E940-8DA5-45608F6BD4F7}" sibTransId="{413DDEBB-7E35-FB48-9D91-967CC039A22B}"/>
    <dgm:cxn modelId="{AAFCAC45-F3E5-5946-A6FF-BA9CB71D931D}" type="presOf" srcId="{FBC77C42-177D-C047-8A3E-4F6C95ACE2EB}" destId="{8F301DF6-5679-5742-A545-2763A461105F}" srcOrd="0" destOrd="0" presId="urn:microsoft.com/office/officeart/2005/8/layout/radial1"/>
    <dgm:cxn modelId="{5E06DF28-63FB-6246-889A-93EADE55D6DC}" type="presOf" srcId="{E37970C7-6641-6849-BEB8-D64519036748}" destId="{5903EAB5-3AA4-EA40-9A37-E71356C75412}" srcOrd="0" destOrd="0" presId="urn:microsoft.com/office/officeart/2005/8/layout/radial1"/>
    <dgm:cxn modelId="{2CA99F15-8B7E-D34A-B1E1-6A720124AB45}" type="presOf" srcId="{F1164108-9D48-984B-8D75-F605EE2CEC68}" destId="{BD4BCAFF-F339-3949-8315-C79F65F7DE58}" srcOrd="0" destOrd="0" presId="urn:microsoft.com/office/officeart/2005/8/layout/radial1"/>
    <dgm:cxn modelId="{FC4BD2B1-4C52-B546-AF1D-A8501A254EB8}" srcId="{E37970C7-6641-6849-BEB8-D64519036748}" destId="{B4FEA769-EA4C-0746-9369-91BCEF6E5609}" srcOrd="1" destOrd="0" parTransId="{AB88D099-082C-5344-91CA-571C15B7414F}" sibTransId="{E2EBAB41-1803-5948-B2BB-46FB201C84AB}"/>
    <dgm:cxn modelId="{F856216D-D3B6-FC42-9E0B-B677376E50C1}" type="presOf" srcId="{ACA429F5-FD0A-2C4F-A327-D99A7340CA17}" destId="{3CD6BD7E-3071-C54C-A71F-E29DA9C61E44}" srcOrd="0" destOrd="0" presId="urn:microsoft.com/office/officeart/2005/8/layout/radial1"/>
    <dgm:cxn modelId="{44C1AF06-E28A-B442-85E1-AEC7D7DAC021}" type="presOf" srcId="{676EBDE2-43B8-ED43-A7DA-89C0CFAC9B3E}" destId="{CDD1B083-CE46-A84D-8DE4-6C83A2E35350}" srcOrd="0" destOrd="0" presId="urn:microsoft.com/office/officeart/2005/8/layout/radial1"/>
    <dgm:cxn modelId="{7E2EC5B8-533B-BE45-A4E3-4FBCA62B8212}" type="presOf" srcId="{B4FEA769-EA4C-0746-9369-91BCEF6E5609}" destId="{4BEECFDE-6434-5D43-8947-B2C92929E635}" srcOrd="0" destOrd="0" presId="urn:microsoft.com/office/officeart/2005/8/layout/radial1"/>
    <dgm:cxn modelId="{E8EF7C4C-8F55-F846-BCF0-3751F41398E2}" srcId="{E37970C7-6641-6849-BEB8-D64519036748}" destId="{90960FDD-1DEC-0C47-BC3D-5C47382FE61F}" srcOrd="4" destOrd="0" parTransId="{C5A271D2-261F-FB46-9216-249BFB5D3666}" sibTransId="{6FFCCDD8-BA99-EB48-9696-8386D74DFCC6}"/>
    <dgm:cxn modelId="{007D6A62-2A00-1A42-900F-6667103AD120}" type="presOf" srcId="{22A06B84-1B26-CF4B-8D0B-22F059F4DDF0}" destId="{0B37B5DA-0572-A041-B08C-FD1DEAFB9C63}" srcOrd="0" destOrd="0" presId="urn:microsoft.com/office/officeart/2005/8/layout/radial1"/>
    <dgm:cxn modelId="{0D05B947-4075-B641-AEEB-BBC4E6304174}" srcId="{E37970C7-6641-6849-BEB8-D64519036748}" destId="{E78A65D0-4A2C-B64F-B382-6E62B65363C4}" srcOrd="5" destOrd="0" parTransId="{F574BC61-3F1E-D047-9A4F-6A169D38FCCF}" sibTransId="{4113AE7F-160F-D144-BA0A-C3385D0864DA}"/>
    <dgm:cxn modelId="{96D79B23-59CB-9C47-AF9D-D63F878D3812}" type="presOf" srcId="{21ED6B0A-8223-9A49-BCBB-C2130294B0C9}" destId="{A02F7641-DE52-A64B-B80B-C44AE4EBB7ED}" srcOrd="0" destOrd="0" presId="urn:microsoft.com/office/officeart/2005/8/layout/radial1"/>
    <dgm:cxn modelId="{95C21F21-FD7D-FA4B-90CE-7650E5B7023E}" type="presParOf" srcId="{BD4BCAFF-F339-3949-8315-C79F65F7DE58}" destId="{5903EAB5-3AA4-EA40-9A37-E71356C75412}" srcOrd="0" destOrd="0" presId="urn:microsoft.com/office/officeart/2005/8/layout/radial1"/>
    <dgm:cxn modelId="{67C9FF90-3B06-144E-AA1E-C291A6412745}" type="presParOf" srcId="{BD4BCAFF-F339-3949-8315-C79F65F7DE58}" destId="{3CD6BD7E-3071-C54C-A71F-E29DA9C61E44}" srcOrd="1" destOrd="0" presId="urn:microsoft.com/office/officeart/2005/8/layout/radial1"/>
    <dgm:cxn modelId="{921D8D0D-4109-1E46-8C58-0796EB672C60}" type="presParOf" srcId="{3CD6BD7E-3071-C54C-A71F-E29DA9C61E44}" destId="{5FB98BC5-A9BB-E748-A4B0-FC91CFB0F89B}" srcOrd="0" destOrd="0" presId="urn:microsoft.com/office/officeart/2005/8/layout/radial1"/>
    <dgm:cxn modelId="{4DD08A87-3C44-0E46-AB88-D034C02CD183}" type="presParOf" srcId="{BD4BCAFF-F339-3949-8315-C79F65F7DE58}" destId="{A02F7641-DE52-A64B-B80B-C44AE4EBB7ED}" srcOrd="2" destOrd="0" presId="urn:microsoft.com/office/officeart/2005/8/layout/radial1"/>
    <dgm:cxn modelId="{D4EB888D-639F-A74B-9640-5972E8B3CE52}" type="presParOf" srcId="{BD4BCAFF-F339-3949-8315-C79F65F7DE58}" destId="{C73BE596-088E-3141-9AE6-791B0CDA0C46}" srcOrd="3" destOrd="0" presId="urn:microsoft.com/office/officeart/2005/8/layout/radial1"/>
    <dgm:cxn modelId="{7DD340E7-225B-664B-A256-738CCA85BED3}" type="presParOf" srcId="{C73BE596-088E-3141-9AE6-791B0CDA0C46}" destId="{31F64F1A-8E0C-4247-955C-531B56E2C2A7}" srcOrd="0" destOrd="0" presId="urn:microsoft.com/office/officeart/2005/8/layout/radial1"/>
    <dgm:cxn modelId="{760F4EDD-FACB-6A43-96A3-11B8C754DD8E}" type="presParOf" srcId="{BD4BCAFF-F339-3949-8315-C79F65F7DE58}" destId="{4BEECFDE-6434-5D43-8947-B2C92929E635}" srcOrd="4" destOrd="0" presId="urn:microsoft.com/office/officeart/2005/8/layout/radial1"/>
    <dgm:cxn modelId="{9F43A3FA-5648-2443-B471-87582773B93C}" type="presParOf" srcId="{BD4BCAFF-F339-3949-8315-C79F65F7DE58}" destId="{0B37B5DA-0572-A041-B08C-FD1DEAFB9C63}" srcOrd="5" destOrd="0" presId="urn:microsoft.com/office/officeart/2005/8/layout/radial1"/>
    <dgm:cxn modelId="{C954EE1B-EB81-CF47-BF24-2D0FF1629890}" type="presParOf" srcId="{0B37B5DA-0572-A041-B08C-FD1DEAFB9C63}" destId="{61D8DE95-755F-CA44-86E7-D66C44325997}" srcOrd="0" destOrd="0" presId="urn:microsoft.com/office/officeart/2005/8/layout/radial1"/>
    <dgm:cxn modelId="{BFDDEC36-4531-8A49-937B-1D1625252324}" type="presParOf" srcId="{BD4BCAFF-F339-3949-8315-C79F65F7DE58}" destId="{FFAFA361-D51B-EA4C-9003-4482326DFC04}" srcOrd="6" destOrd="0" presId="urn:microsoft.com/office/officeart/2005/8/layout/radial1"/>
    <dgm:cxn modelId="{8E76C493-01F1-B248-975F-88CACFA9097A}" type="presParOf" srcId="{BD4BCAFF-F339-3949-8315-C79F65F7DE58}" destId="{CDD1B083-CE46-A84D-8DE4-6C83A2E35350}" srcOrd="7" destOrd="0" presId="urn:microsoft.com/office/officeart/2005/8/layout/radial1"/>
    <dgm:cxn modelId="{BFB1829F-9AC8-CE49-85EA-9D32EB0061EB}" type="presParOf" srcId="{CDD1B083-CE46-A84D-8DE4-6C83A2E35350}" destId="{19801DEA-855E-8D43-8F98-5206211474F2}" srcOrd="0" destOrd="0" presId="urn:microsoft.com/office/officeart/2005/8/layout/radial1"/>
    <dgm:cxn modelId="{4BD46B52-41C8-B240-869E-3096241B22E8}" type="presParOf" srcId="{BD4BCAFF-F339-3949-8315-C79F65F7DE58}" destId="{EB2B7C79-5CE6-5545-90BF-ABBB4D133992}" srcOrd="8" destOrd="0" presId="urn:microsoft.com/office/officeart/2005/8/layout/radial1"/>
    <dgm:cxn modelId="{5CDAC44F-FA62-B94B-AEFA-9E0618DEA9E5}" type="presParOf" srcId="{BD4BCAFF-F339-3949-8315-C79F65F7DE58}" destId="{56DBE1D9-1F93-4744-AEBD-51DC3D14BFD2}" srcOrd="9" destOrd="0" presId="urn:microsoft.com/office/officeart/2005/8/layout/radial1"/>
    <dgm:cxn modelId="{A6F17B5D-E494-D944-B2F4-87781831E6F5}" type="presParOf" srcId="{56DBE1D9-1F93-4744-AEBD-51DC3D14BFD2}" destId="{5C6A765C-23DE-2647-A133-18B6E13C56E7}" srcOrd="0" destOrd="0" presId="urn:microsoft.com/office/officeart/2005/8/layout/radial1"/>
    <dgm:cxn modelId="{1A2E9FD0-A537-EE42-A40A-FA0C4B4590DB}" type="presParOf" srcId="{BD4BCAFF-F339-3949-8315-C79F65F7DE58}" destId="{48843621-7A94-6345-9F5A-73AF8BBD8B9A}" srcOrd="10" destOrd="0" presId="urn:microsoft.com/office/officeart/2005/8/layout/radial1"/>
    <dgm:cxn modelId="{3F9C401D-076B-3448-B122-6CB8D27168F4}" type="presParOf" srcId="{BD4BCAFF-F339-3949-8315-C79F65F7DE58}" destId="{53427A66-04A9-364F-8F54-E730ACD51383}" srcOrd="11" destOrd="0" presId="urn:microsoft.com/office/officeart/2005/8/layout/radial1"/>
    <dgm:cxn modelId="{9296BEA0-9966-134B-BAB6-5ADA96992C46}" type="presParOf" srcId="{53427A66-04A9-364F-8F54-E730ACD51383}" destId="{D076A575-E608-DB44-AAD4-0470D5C31B2D}" srcOrd="0" destOrd="0" presId="urn:microsoft.com/office/officeart/2005/8/layout/radial1"/>
    <dgm:cxn modelId="{34DFC13C-0712-E040-992E-BB21657C4FD3}" type="presParOf" srcId="{BD4BCAFF-F339-3949-8315-C79F65F7DE58}" destId="{CAF2AF07-DAB4-954D-90E5-5ADB2BDE82DD}" srcOrd="12" destOrd="0" presId="urn:microsoft.com/office/officeart/2005/8/layout/radial1"/>
    <dgm:cxn modelId="{5A1DBFD9-A23D-EA42-8DF9-D32E46887EF8}" type="presParOf" srcId="{BD4BCAFF-F339-3949-8315-C79F65F7DE58}" destId="{8F301DF6-5679-5742-A545-2763A461105F}" srcOrd="13" destOrd="0" presId="urn:microsoft.com/office/officeart/2005/8/layout/radial1"/>
    <dgm:cxn modelId="{D050E492-238D-5147-B458-333910D92E30}" type="presParOf" srcId="{8F301DF6-5679-5742-A545-2763A461105F}" destId="{FCAA29BC-90B2-1D41-92B2-1380FAEB71AF}" srcOrd="0" destOrd="0" presId="urn:microsoft.com/office/officeart/2005/8/layout/radial1"/>
    <dgm:cxn modelId="{8BDA9DFF-D90D-9143-9C4E-87D21CC390D0}" type="presParOf" srcId="{BD4BCAFF-F339-3949-8315-C79F65F7DE58}" destId="{3F6352F0-F034-B444-96D2-3DF1FF228521}" srcOrd="14"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7848C5-EE77-804E-A760-B26E919DD474}" type="datetimeFigureOut">
              <a:rPr lang="en-US" smtClean="0"/>
              <a:t>20/03/20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1602B9-4EEA-E747-BA50-FFA491183956}" type="slidenum">
              <a:rPr lang="en-US" smtClean="0"/>
              <a:t>‹#›</a:t>
            </a:fld>
            <a:endParaRPr lang="en-US"/>
          </a:p>
        </p:txBody>
      </p:sp>
    </p:spTree>
    <p:extLst>
      <p:ext uri="{BB962C8B-B14F-4D97-AF65-F5344CB8AC3E}">
        <p14:creationId xmlns:p14="http://schemas.microsoft.com/office/powerpoint/2010/main" val="11433690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53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057400" lvl="4" indent="-228600" eaLnBrk="1" hangingPunct="1">
              <a:spcBef>
                <a:spcPct val="0"/>
              </a:spcBef>
              <a:buFont typeface="Lucida Grande" charset="0"/>
              <a:buChar char="-"/>
            </a:pPr>
            <a:r>
              <a:rPr lang="en-US" sz="1600" i="1">
                <a:solidFill>
                  <a:srgbClr val="0000FF"/>
                </a:solidFill>
                <a:latin typeface="Calibri" charset="0"/>
              </a:rPr>
              <a:t>Certifications:</a:t>
            </a:r>
          </a:p>
          <a:p>
            <a:pPr marL="2057400" lvl="4" indent="-228600" eaLnBrk="1" hangingPunct="1">
              <a:spcBef>
                <a:spcPct val="0"/>
              </a:spcBef>
              <a:buFont typeface="Lucida Grande" charset="0"/>
              <a:buChar char="-"/>
            </a:pPr>
            <a:r>
              <a:rPr lang="en-US" sz="1600" i="1">
                <a:solidFill>
                  <a:srgbClr val="0000FF"/>
                </a:solidFill>
                <a:latin typeface="Calibri" charset="0"/>
              </a:rPr>
              <a:t>People analytics, Wharton, university of pennsylveniya </a:t>
            </a:r>
          </a:p>
          <a:p>
            <a:pPr marL="2057400" lvl="4" indent="-228600" eaLnBrk="1" hangingPunct="1">
              <a:spcBef>
                <a:spcPct val="0"/>
              </a:spcBef>
              <a:buFont typeface="Lucida Grande" charset="0"/>
              <a:buChar char="-"/>
            </a:pPr>
            <a:r>
              <a:rPr lang="en-US" sz="1600" i="1">
                <a:solidFill>
                  <a:srgbClr val="0000FF"/>
                </a:solidFill>
                <a:latin typeface="Calibri" charset="0"/>
              </a:rPr>
              <a:t> CWRU USA, Penn U. USA</a:t>
            </a:r>
          </a:p>
          <a:p>
            <a:pPr marL="2057400" lvl="4" indent="-228600" eaLnBrk="1" hangingPunct="1">
              <a:spcBef>
                <a:spcPct val="0"/>
              </a:spcBef>
              <a:buFont typeface="Lucida Grande" charset="0"/>
              <a:buChar char="-"/>
            </a:pPr>
            <a:r>
              <a:rPr lang="en-US" sz="1600" i="1">
                <a:solidFill>
                  <a:srgbClr val="0000FF"/>
                </a:solidFill>
                <a:latin typeface="Calibri" charset="0"/>
              </a:rPr>
              <a:t>Cerfication. In EMS, Int. MI Berlin Germany</a:t>
            </a:r>
          </a:p>
          <a:p>
            <a:pPr marL="2057400" lvl="4" indent="-228600" eaLnBrk="1" hangingPunct="1">
              <a:spcBef>
                <a:spcPct val="0"/>
              </a:spcBef>
              <a:buFont typeface="Lucida Grande" charset="0"/>
              <a:buChar char="-"/>
            </a:pPr>
            <a:r>
              <a:rPr lang="en-US" sz="1600" i="1">
                <a:solidFill>
                  <a:srgbClr val="0000FF"/>
                </a:solidFill>
                <a:latin typeface="Calibri" charset="0"/>
              </a:rPr>
              <a:t>Certification in basic strategic management (BSM)</a:t>
            </a:r>
          </a:p>
          <a:p>
            <a:pPr marL="2057400" lvl="4" indent="-228600" eaLnBrk="1" hangingPunct="1">
              <a:spcBef>
                <a:spcPct val="0"/>
              </a:spcBef>
              <a:buFont typeface="Lucida Grande" charset="0"/>
              <a:buChar char="-"/>
            </a:pPr>
            <a:r>
              <a:rPr lang="en-US" sz="1600" i="1">
                <a:solidFill>
                  <a:srgbClr val="0000FF"/>
                </a:solidFill>
                <a:latin typeface="Calibri" charset="0"/>
              </a:rPr>
              <a:t>PS (positive psychology) penn USA </a:t>
            </a:r>
          </a:p>
          <a:p>
            <a:pPr marL="2057400" lvl="4" indent="-228600" eaLnBrk="1" hangingPunct="1">
              <a:spcBef>
                <a:spcPct val="0"/>
              </a:spcBef>
              <a:buFont typeface="Lucida Grande" charset="0"/>
              <a:buChar char="-"/>
            </a:pPr>
            <a:r>
              <a:rPr lang="en-US" sz="1600" i="1">
                <a:solidFill>
                  <a:srgbClr val="0000FF"/>
                </a:solidFill>
                <a:latin typeface="Calibri" charset="0"/>
              </a:rPr>
              <a:t>UW USA</a:t>
            </a:r>
          </a:p>
          <a:p>
            <a:pPr marL="2057400" lvl="4" indent="-228600" eaLnBrk="1" hangingPunct="1">
              <a:spcBef>
                <a:spcPct val="0"/>
              </a:spcBef>
              <a:buFont typeface="Lucida Grande" charset="0"/>
              <a:buChar char="-"/>
            </a:pPr>
            <a:r>
              <a:rPr lang="en-US" sz="1600" i="1">
                <a:solidFill>
                  <a:srgbClr val="0000FF"/>
                </a:solidFill>
                <a:latin typeface="Calibri" charset="0"/>
              </a:rPr>
              <a:t>NARTI UK</a:t>
            </a:r>
          </a:p>
          <a:p>
            <a:pPr marL="2057400" lvl="4" indent="-228600" eaLnBrk="1" hangingPunct="1">
              <a:spcBef>
                <a:spcPct val="0"/>
              </a:spcBef>
              <a:buFont typeface="Lucida Grande" charset="0"/>
              <a:buChar char="-"/>
            </a:pPr>
            <a:endParaRPr lang="en-US" sz="1600" i="1">
              <a:solidFill>
                <a:srgbClr val="0000FF"/>
              </a:solidFill>
              <a:latin typeface="Calibri" charset="0"/>
            </a:endParaRPr>
          </a:p>
          <a:p>
            <a:pPr algn="ctr">
              <a:buFont typeface="Symbol" charset="0"/>
              <a:buNone/>
            </a:pPr>
            <a:endParaRPr lang="en-US">
              <a:latin typeface="Candara" charset="0"/>
            </a:endParaRPr>
          </a:p>
          <a:p>
            <a:pPr algn="ctr"/>
            <a:r>
              <a:rPr lang="en-US" b="1">
                <a:solidFill>
                  <a:srgbClr val="FF0000"/>
                </a:solidFill>
                <a:latin typeface="Candara" charset="0"/>
              </a:rPr>
              <a:t>Naturally what happens at the time of disaster…</a:t>
            </a:r>
          </a:p>
          <a:p>
            <a:pPr algn="ctr"/>
            <a:endParaRPr lang="en-US">
              <a:solidFill>
                <a:srgbClr val="FF0000"/>
              </a:solidFill>
              <a:latin typeface="Candara" charset="0"/>
            </a:endParaRPr>
          </a:p>
          <a:p>
            <a:pPr algn="ctr"/>
            <a:r>
              <a:rPr lang="en-US">
                <a:latin typeface="Candara" charset="0"/>
              </a:rPr>
              <a:t>“Its about me, here &amp; now”</a:t>
            </a:r>
          </a:p>
          <a:p>
            <a:pPr algn="ctr">
              <a:buFont typeface="Symbol" charset="0"/>
              <a:buNone/>
            </a:pPr>
            <a:endParaRPr lang="en-US">
              <a:latin typeface="Candara" charset="0"/>
            </a:endParaRPr>
          </a:p>
          <a:p>
            <a:pPr algn="ctr">
              <a:buFont typeface="Symbol" charset="0"/>
              <a:buNone/>
            </a:pPr>
            <a:r>
              <a:rPr lang="en-US">
                <a:latin typeface="Candara" charset="0"/>
              </a:rPr>
              <a:t>TO </a:t>
            </a:r>
          </a:p>
          <a:p>
            <a:pPr algn="ctr">
              <a:buFont typeface="Symbol" charset="0"/>
              <a:buNone/>
            </a:pPr>
            <a:endParaRPr lang="en-US">
              <a:latin typeface="Candara" charset="0"/>
            </a:endParaRPr>
          </a:p>
          <a:p>
            <a:pPr algn="ctr">
              <a:buFont typeface="Symbol" charset="0"/>
              <a:buNone/>
            </a:pPr>
            <a:r>
              <a:rPr lang="en-US">
                <a:latin typeface="Candara" charset="0"/>
              </a:rPr>
              <a:t>“Its about us, there and later on”</a:t>
            </a:r>
            <a:endParaRPr lang="en-US" altLang="ja-JP">
              <a:latin typeface="Candara" charset="0"/>
            </a:endParaRPr>
          </a:p>
          <a:p>
            <a:pPr algn="ctr">
              <a:buFont typeface="Symbol" charset="0"/>
              <a:buNone/>
            </a:pPr>
            <a:endParaRPr lang="en-US">
              <a:latin typeface="Candara" charset="0"/>
            </a:endParaRPr>
          </a:p>
          <a:p>
            <a:pPr marL="2057400" lvl="4" indent="-228600" eaLnBrk="1" hangingPunct="1">
              <a:spcBef>
                <a:spcPct val="0"/>
              </a:spcBef>
              <a:buFont typeface="Lucida Grande" charset="0"/>
              <a:buNone/>
            </a:pPr>
            <a:endParaRPr lang="en-US" sz="1600" i="1">
              <a:solidFill>
                <a:srgbClr val="0000FF"/>
              </a:solidFill>
              <a:latin typeface="Calibri" charset="0"/>
            </a:endParaRPr>
          </a:p>
          <a:p>
            <a:pPr marL="2057400" lvl="4" indent="-228600" eaLnBrk="1" hangingPunct="1">
              <a:spcBef>
                <a:spcPct val="0"/>
              </a:spcBef>
              <a:buFont typeface="Lucida Grande" charset="0"/>
              <a:buNone/>
            </a:pPr>
            <a:endParaRPr lang="en-US" sz="1600" i="1">
              <a:solidFill>
                <a:srgbClr val="0000FF"/>
              </a:solidFill>
              <a:latin typeface="Calibri" charset="0"/>
            </a:endParaRPr>
          </a:p>
          <a:p>
            <a:r>
              <a:rPr lang="en-US">
                <a:latin typeface="Calibri" charset="0"/>
              </a:rPr>
              <a:t>STOPPED HERE </a:t>
            </a:r>
            <a:r>
              <a:rPr lang="mr-IN">
                <a:latin typeface="Calibri" charset="0"/>
              </a:rPr>
              <a:t>–</a:t>
            </a:r>
            <a:r>
              <a:rPr lang="en-US">
                <a:latin typeface="Calibri" charset="0"/>
              </a:rPr>
              <a:t> THE LECTURE ON 5</a:t>
            </a:r>
            <a:r>
              <a:rPr lang="en-US" baseline="30000">
                <a:latin typeface="Calibri" charset="0"/>
              </a:rPr>
              <a:t>TH</a:t>
            </a:r>
            <a:r>
              <a:rPr lang="en-US">
                <a:latin typeface="Calibri" charset="0"/>
              </a:rPr>
              <a:t> SEPT 2018 MORNING 9 O CLOCK CLASS WEDNESDAY </a:t>
            </a:r>
          </a:p>
          <a:p>
            <a:endParaRPr lang="en-US">
              <a:latin typeface="Calibri" charset="0"/>
            </a:endParaRPr>
          </a:p>
          <a:p>
            <a:r>
              <a:rPr lang="en-US">
                <a:latin typeface="Calibri" charset="0"/>
              </a:rPr>
              <a:t>Start like this:…… </a:t>
            </a:r>
          </a:p>
          <a:p>
            <a:r>
              <a:rPr lang="en-US">
                <a:latin typeface="Calibri" charset="0"/>
              </a:rPr>
              <a:t>Blue sky.. sunny day… boat… and u go into the ocean… slowly… storm comes, sky gets dark, waves…… then u find urself holding the boat side… then u think….</a:t>
            </a:r>
          </a:p>
          <a:p>
            <a:r>
              <a:rPr lang="en-US">
                <a:latin typeface="Calibri" charset="0"/>
              </a:rPr>
              <a:t>“its about me, here and now”</a:t>
            </a:r>
          </a:p>
          <a:p>
            <a:r>
              <a:rPr lang="en-US">
                <a:latin typeface="Calibri" charset="0"/>
              </a:rPr>
              <a:t>…</a:t>
            </a:r>
          </a:p>
          <a:p>
            <a:r>
              <a:rPr lang="en-US">
                <a:latin typeface="Calibri" charset="0"/>
              </a:rPr>
              <a:t>what u think of … u think of urself…. </a:t>
            </a:r>
          </a:p>
          <a:p>
            <a:r>
              <a:rPr lang="en-US">
                <a:latin typeface="Calibri" charset="0"/>
              </a:rPr>
              <a:t>….</a:t>
            </a:r>
          </a:p>
          <a:p>
            <a:r>
              <a:rPr lang="en-US">
                <a:latin typeface="Calibri" charset="0"/>
              </a:rPr>
              <a:t>But then storm goes away… then… </a:t>
            </a:r>
          </a:p>
          <a:p>
            <a:r>
              <a:rPr lang="en-US">
                <a:latin typeface="Calibri" charset="0"/>
              </a:rPr>
              <a:t>We look… are others ok…</a:t>
            </a:r>
          </a:p>
          <a:p>
            <a:r>
              <a:rPr lang="en-US">
                <a:latin typeface="Calibri" charset="0"/>
              </a:rPr>
              <a:t>Then its “its about us, there and then”….</a:t>
            </a:r>
          </a:p>
          <a:p>
            <a:r>
              <a:rPr lang="en-US">
                <a:latin typeface="Calibri" charset="0"/>
              </a:rPr>
              <a:t>..</a:t>
            </a:r>
          </a:p>
          <a:p>
            <a:r>
              <a:rPr lang="en-US">
                <a:latin typeface="Calibri" charset="0"/>
              </a:rPr>
              <a:t>this is the tunnel from I to we…</a:t>
            </a:r>
          </a:p>
          <a:p>
            <a:r>
              <a:rPr lang="en-US">
                <a:latin typeface="Calibri" charset="0"/>
              </a:rPr>
              <a:t> </a:t>
            </a:r>
          </a:p>
          <a:p>
            <a:r>
              <a:rPr lang="en-US">
                <a:latin typeface="Calibri" charset="0"/>
              </a:rPr>
              <a:t>.</a:t>
            </a:r>
          </a:p>
          <a:p>
            <a:r>
              <a:rPr lang="en-US">
                <a:latin typeface="Calibri" charset="0"/>
              </a:rPr>
              <a:t>so planning abd thinking about future…  when we become we…</a:t>
            </a:r>
          </a:p>
          <a:p>
            <a:r>
              <a:rPr lang="en-US">
                <a:latin typeface="Calibri" charset="0"/>
              </a:rPr>
              <a:t> </a:t>
            </a:r>
          </a:p>
          <a:p>
            <a:r>
              <a:rPr lang="en-US">
                <a:latin typeface="Calibri" charset="0"/>
              </a:rPr>
              <a:t>so we get the CONFIDENCE…. And then we think futureistically… and we become generious…</a:t>
            </a:r>
          </a:p>
          <a:p>
            <a:r>
              <a:rPr lang="en-US">
                <a:latin typeface="Calibri" charset="0"/>
              </a:rPr>
              <a:t> </a:t>
            </a:r>
          </a:p>
          <a:p>
            <a:r>
              <a:rPr lang="en-US">
                <a:latin typeface="Calibri" charset="0"/>
              </a:rPr>
              <a:t>horizon preference shrink and widen… financial generiouristy, social generiousty, technological generiousity, and goes on… </a:t>
            </a:r>
          </a:p>
          <a:p>
            <a:r>
              <a:rPr lang="en-US">
                <a:latin typeface="Calibri" charset="0"/>
              </a:rPr>
              <a:t>more interconnectedness…. </a:t>
            </a:r>
          </a:p>
          <a:p>
            <a:r>
              <a:rPr lang="en-US">
                <a:latin typeface="Calibri" charset="0"/>
              </a:rPr>
              <a:t>..</a:t>
            </a:r>
          </a:p>
          <a:p>
            <a:r>
              <a:rPr lang="en-US">
                <a:latin typeface="Calibri" charset="0"/>
              </a:rPr>
              <a:t>then we see as “us” and not… “ I “..</a:t>
            </a:r>
          </a:p>
          <a:p>
            <a:endParaRPr lang="en-US">
              <a:latin typeface="Calibri" charset="0"/>
            </a:endParaRPr>
          </a:p>
          <a:p>
            <a:pPr marL="2057400" lvl="4" indent="-228600" eaLnBrk="1" hangingPunct="1">
              <a:spcBef>
                <a:spcPct val="0"/>
              </a:spcBef>
              <a:buFont typeface="Lucida Grande" charset="0"/>
              <a:buNone/>
            </a:pPr>
            <a:endParaRPr lang="en-US" sz="1600" i="1">
              <a:solidFill>
                <a:srgbClr val="0000FF"/>
              </a:solidFill>
              <a:latin typeface="Calibri" charset="0"/>
            </a:endParaRPr>
          </a:p>
          <a:p>
            <a:endParaRPr lang="en-US">
              <a:latin typeface="Calibri" charset="0"/>
            </a:endParaRPr>
          </a:p>
        </p:txBody>
      </p:sp>
      <p:sp>
        <p:nvSpPr>
          <p:cNvPr id="153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369CE5E9-3433-6349-94C2-4848084D8636}" type="slidenum">
              <a:rPr lang="en-US" sz="1200"/>
              <a:pPr eaLnBrk="1" hangingPunct="1"/>
              <a:t>1</a:t>
            </a:fld>
            <a:endParaRPr 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dirty="0" err="1" smtClean="0"/>
              <a:t>E.g</a:t>
            </a:r>
            <a:r>
              <a:rPr lang="en-US" sz="1200" dirty="0" smtClean="0"/>
              <a:t> growing older, getting tired, feeling hungry, getting bored. In other words, there could be a </a:t>
            </a:r>
            <a:r>
              <a:rPr lang="en-US" sz="1200" dirty="0" err="1" smtClean="0"/>
              <a:t>maturaionf</a:t>
            </a:r>
            <a:r>
              <a:rPr lang="en-US" sz="1200" dirty="0" smtClean="0"/>
              <a:t> effect on the dependent variable purely </a:t>
            </a:r>
            <a:r>
              <a:rPr lang="en-US" sz="1200" dirty="0" err="1" smtClean="0"/>
              <a:t>becaue</a:t>
            </a:r>
            <a:r>
              <a:rPr lang="en-US" sz="1200" dirty="0" smtClean="0"/>
              <a:t> of the passage of time. </a:t>
            </a:r>
            <a:r>
              <a:rPr lang="en-US" sz="1200" dirty="0" err="1" smtClean="0"/>
              <a:t>E.g</a:t>
            </a:r>
            <a:r>
              <a:rPr lang="en-US" sz="1200" dirty="0" smtClean="0"/>
              <a:t> if HRD manager the </a:t>
            </a:r>
            <a:r>
              <a:rPr lang="en-US" sz="1200" dirty="0" err="1" smtClean="0"/>
              <a:t>effeiciency</a:t>
            </a:r>
            <a:r>
              <a:rPr lang="en-US" sz="1200" dirty="0" smtClean="0"/>
              <a:t> of the workers can be increased in 3 months with advanced technology. If at the end of 3</a:t>
            </a:r>
            <a:r>
              <a:rPr lang="en-US" sz="1200" baseline="30000" dirty="0" smtClean="0"/>
              <a:t>rd</a:t>
            </a:r>
            <a:r>
              <a:rPr lang="en-US" sz="1200" dirty="0" smtClean="0"/>
              <a:t> month increased efficiency is found, it will be difficult to </a:t>
            </a:r>
            <a:r>
              <a:rPr lang="en-US" sz="1200" dirty="0" err="1" smtClean="0"/>
              <a:t>clain</a:t>
            </a:r>
            <a:r>
              <a:rPr lang="en-US" sz="1200" dirty="0" smtClean="0"/>
              <a:t> that the advanced technology (alone) increased the efficiency or the workers gained experience resulting the better job performance. </a:t>
            </a:r>
          </a:p>
          <a:p>
            <a:endParaRPr lang="en-US" dirty="0" smtClean="0"/>
          </a:p>
          <a:p>
            <a:endParaRPr lang="en-US" dirty="0" smtClean="0"/>
          </a:p>
          <a:p>
            <a:r>
              <a:rPr lang="en-US" dirty="0" smtClean="0"/>
              <a:t>MORE:</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This occurs when the subject-related variables, color of hair, skin color, etc., and the time-related variables, age, physical size, etc., interact. If a discrepancy between the two groups occurs between the testing, the discrepancy may be due to the age differences in the age categories.</a:t>
            </a:r>
          </a:p>
          <a:p>
            <a:endParaRPr lang="en-US" dirty="0"/>
          </a:p>
        </p:txBody>
      </p:sp>
      <p:sp>
        <p:nvSpPr>
          <p:cNvPr id="4" name="Slide Number Placeholder 3"/>
          <p:cNvSpPr>
            <a:spLocks noGrp="1"/>
          </p:cNvSpPr>
          <p:nvPr>
            <p:ph type="sldNum" sz="quarter" idx="10"/>
          </p:nvPr>
        </p:nvSpPr>
        <p:spPr/>
        <p:txBody>
          <a:bodyPr/>
          <a:lstStyle/>
          <a:p>
            <a:fld id="{2F1602B9-4EEA-E747-BA50-FFA491183956}" type="slidenum">
              <a:rPr lang="en-US" smtClean="0"/>
              <a:t>14</a:t>
            </a:fld>
            <a:endParaRPr lang="en-US"/>
          </a:p>
        </p:txBody>
      </p:sp>
    </p:spTree>
    <p:extLst>
      <p:ext uri="{BB962C8B-B14F-4D97-AF65-F5344CB8AC3E}">
        <p14:creationId xmlns:p14="http://schemas.microsoft.com/office/powerpoint/2010/main" val="9131281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dirty="0" err="1" smtClean="0"/>
              <a:t>E.g</a:t>
            </a:r>
            <a:r>
              <a:rPr lang="en-US" sz="1200" dirty="0" smtClean="0"/>
              <a:t> if a </a:t>
            </a:r>
            <a:r>
              <a:rPr lang="en-US" sz="1200" dirty="0" err="1" smtClean="0"/>
              <a:t>challanging</a:t>
            </a:r>
            <a:r>
              <a:rPr lang="en-US" sz="1200" dirty="0" smtClean="0"/>
              <a:t> job is perceived to have create better job satisfaction, then the TESTS used can sensitize the respondents through pretest. This kind of sensitization through previous testing is called testing effects.  This is a threat to internal validity.</a:t>
            </a:r>
          </a:p>
          <a:p>
            <a:endParaRPr lang="en-US" dirty="0"/>
          </a:p>
        </p:txBody>
      </p:sp>
      <p:sp>
        <p:nvSpPr>
          <p:cNvPr id="4" name="Slide Number Placeholder 3"/>
          <p:cNvSpPr>
            <a:spLocks noGrp="1"/>
          </p:cNvSpPr>
          <p:nvPr>
            <p:ph type="sldNum" sz="quarter" idx="10"/>
          </p:nvPr>
        </p:nvSpPr>
        <p:spPr/>
        <p:txBody>
          <a:bodyPr/>
          <a:lstStyle/>
          <a:p>
            <a:fld id="{2F1602B9-4EEA-E747-BA50-FFA491183956}" type="slidenum">
              <a:rPr lang="en-US" smtClean="0"/>
              <a:t>15</a:t>
            </a:fld>
            <a:endParaRPr lang="en-US"/>
          </a:p>
        </p:txBody>
      </p:sp>
    </p:spTree>
    <p:extLst>
      <p:ext uri="{BB962C8B-B14F-4D97-AF65-F5344CB8AC3E}">
        <p14:creationId xmlns:p14="http://schemas.microsoft.com/office/powerpoint/2010/main" val="14343330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dirty="0" smtClean="0"/>
              <a:t>E.g. if a researcher is observing a particular pattern of </a:t>
            </a:r>
            <a:r>
              <a:rPr lang="en-US" sz="1200" dirty="0" err="1" smtClean="0"/>
              <a:t>behaviour</a:t>
            </a:r>
            <a:r>
              <a:rPr lang="en-US" sz="1200" dirty="0" smtClean="0"/>
              <a:t> in respondents before </a:t>
            </a:r>
            <a:r>
              <a:rPr lang="en-US" sz="1200" dirty="0" err="1" smtClean="0"/>
              <a:t>atreatment</a:t>
            </a:r>
            <a:r>
              <a:rPr lang="en-US" sz="1200" dirty="0" smtClean="0"/>
              <a:t> might start concentrating on a different set of </a:t>
            </a:r>
            <a:r>
              <a:rPr lang="en-US" sz="1200" dirty="0" err="1" smtClean="0"/>
              <a:t>behaviour</a:t>
            </a:r>
            <a:r>
              <a:rPr lang="en-US" sz="1200" dirty="0" smtClean="0"/>
              <a:t> after the </a:t>
            </a:r>
            <a:r>
              <a:rPr lang="en-US" sz="1200" dirty="0" err="1" smtClean="0"/>
              <a:t>tratement</a:t>
            </a:r>
            <a:r>
              <a:rPr lang="en-US" sz="1200" dirty="0" smtClean="0"/>
              <a:t>. Like the physical measuring instruments like spring balance or other finely calibrated instruments that might lose their accuracy due to loss of tension with constant use, resulting in erroneous final </a:t>
            </a:r>
            <a:r>
              <a:rPr lang="en-US" sz="1200" dirty="0" err="1" smtClean="0"/>
              <a:t>measurment</a:t>
            </a:r>
            <a:r>
              <a:rPr lang="en-US" sz="1200" dirty="0" smtClean="0"/>
              <a:t>.  In org, when the pretest is done under one manager and the </a:t>
            </a:r>
            <a:r>
              <a:rPr lang="en-US" sz="1200" dirty="0" err="1" smtClean="0"/>
              <a:t>postest</a:t>
            </a:r>
            <a:r>
              <a:rPr lang="en-US" sz="1200" dirty="0" smtClean="0"/>
              <a:t> is done under second manager and a third manager might also take the job to do this.  So at least 3 different measuring instruments if we treat each manager as a performance measuring instrument. </a:t>
            </a:r>
          </a:p>
          <a:p>
            <a:endParaRPr lang="en-US" dirty="0" smtClean="0"/>
          </a:p>
          <a:p>
            <a:endParaRPr lang="en-US" dirty="0" smtClean="0"/>
          </a:p>
          <a:p>
            <a:r>
              <a:rPr lang="en-US" dirty="0" smtClean="0"/>
              <a:t>MORE:</a:t>
            </a:r>
          </a:p>
          <a:p>
            <a:r>
              <a:rPr lang="en-US" sz="1200" kern="1200" dirty="0" smtClean="0">
                <a:solidFill>
                  <a:schemeClr val="tx1"/>
                </a:solidFill>
                <a:latin typeface="+mn-lt"/>
                <a:ea typeface="+mn-ea"/>
                <a:cs typeface="+mn-cs"/>
              </a:rPr>
              <a:t>The instrument used during the testing process can change the experiment. This also refers to observers being more concentrated or primed, or having unconsciously changed the criteria they use to make judgments. This can also be an issue with self-report measures given at different times. In this case the impact may be mitigated through the use of retrospective pretesting. If any instrumentation changes occur, the internal validity of the main conclusion is affected, as alternative explanations are readily available.</a:t>
            </a:r>
            <a:endParaRPr lang="en-US" dirty="0"/>
          </a:p>
        </p:txBody>
      </p:sp>
      <p:sp>
        <p:nvSpPr>
          <p:cNvPr id="4" name="Slide Number Placeholder 3"/>
          <p:cNvSpPr>
            <a:spLocks noGrp="1"/>
          </p:cNvSpPr>
          <p:nvPr>
            <p:ph type="sldNum" sz="quarter" idx="10"/>
          </p:nvPr>
        </p:nvSpPr>
        <p:spPr/>
        <p:txBody>
          <a:bodyPr/>
          <a:lstStyle/>
          <a:p>
            <a:fld id="{2F1602B9-4EEA-E747-BA50-FFA491183956}" type="slidenum">
              <a:rPr lang="en-US" smtClean="0"/>
              <a:t>16</a:t>
            </a:fld>
            <a:endParaRPr lang="en-US"/>
          </a:p>
        </p:txBody>
      </p:sp>
    </p:spTree>
    <p:extLst>
      <p:ext uri="{BB962C8B-B14F-4D97-AF65-F5344CB8AC3E}">
        <p14:creationId xmlns:p14="http://schemas.microsoft.com/office/powerpoint/2010/main" val="7416208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1200" dirty="0" smtClean="0"/>
              <a:t>E.g.  If the employees are not satisfied with the working conditions and their satisfaction is low. But if some volunteers are selected to do the same job with some extra bucks or money, then this will add up to the respondents as different, so the new comer or volunteers who cannot be matched with the control </a:t>
            </a:r>
            <a:r>
              <a:rPr lang="en-US" sz="1200" dirty="0" err="1" smtClean="0"/>
              <a:t>grop</a:t>
            </a:r>
            <a:r>
              <a:rPr lang="en-US" sz="1200" dirty="0" smtClean="0"/>
              <a:t>… would pose threat to internal validity </a:t>
            </a:r>
          </a:p>
          <a:p>
            <a:endParaRPr lang="en-US" dirty="0"/>
          </a:p>
        </p:txBody>
      </p:sp>
      <p:sp>
        <p:nvSpPr>
          <p:cNvPr id="4" name="Slide Number Placeholder 3"/>
          <p:cNvSpPr>
            <a:spLocks noGrp="1"/>
          </p:cNvSpPr>
          <p:nvPr>
            <p:ph type="sldNum" sz="quarter" idx="10"/>
          </p:nvPr>
        </p:nvSpPr>
        <p:spPr/>
        <p:txBody>
          <a:bodyPr/>
          <a:lstStyle/>
          <a:p>
            <a:fld id="{2F1602B9-4EEA-E747-BA50-FFA491183956}" type="slidenum">
              <a:rPr lang="en-US" smtClean="0"/>
              <a:t>17</a:t>
            </a:fld>
            <a:endParaRPr lang="en-US"/>
          </a:p>
        </p:txBody>
      </p:sp>
    </p:spTree>
    <p:extLst>
      <p:ext uri="{BB962C8B-B14F-4D97-AF65-F5344CB8AC3E}">
        <p14:creationId xmlns:p14="http://schemas.microsoft.com/office/powerpoint/2010/main" val="9059720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None/>
            </a:pPr>
            <a:r>
              <a:rPr lang="en-US" sz="1200" dirty="0" smtClean="0"/>
              <a:t>E.g. If a manager wants to test if he can increase the “</a:t>
            </a:r>
            <a:r>
              <a:rPr lang="en-US" sz="1200" b="1" dirty="0" smtClean="0"/>
              <a:t>salesmanship”</a:t>
            </a:r>
            <a:r>
              <a:rPr lang="en-US" sz="1200" dirty="0" smtClean="0"/>
              <a:t> repertoire of the sales personnel through a program, he should not choose those with extremely low or </a:t>
            </a:r>
            <a:r>
              <a:rPr lang="en-US" sz="1200" b="1" dirty="0" smtClean="0"/>
              <a:t>extremely high abilities for the experiment</a:t>
            </a:r>
            <a:r>
              <a:rPr lang="en-US" sz="1200" dirty="0" smtClean="0"/>
              <a:t>.  </a:t>
            </a:r>
          </a:p>
          <a:p>
            <a:pPr marL="457200" lvl="1" indent="0">
              <a:buNone/>
            </a:pPr>
            <a:r>
              <a:rPr lang="en-US" sz="1200" dirty="0" smtClean="0"/>
              <a:t>This is because we know from the </a:t>
            </a:r>
            <a:r>
              <a:rPr lang="en-US" sz="1200" b="1" dirty="0" smtClean="0"/>
              <a:t>laws of </a:t>
            </a:r>
            <a:r>
              <a:rPr lang="en-US" sz="1200" b="1" dirty="0" err="1" smtClean="0"/>
              <a:t>probablity</a:t>
            </a:r>
            <a:r>
              <a:rPr lang="en-US" sz="1200" b="1" dirty="0" smtClean="0"/>
              <a:t> </a:t>
            </a:r>
            <a:r>
              <a:rPr lang="en-US" sz="1200" dirty="0" smtClean="0"/>
              <a:t>that those with very low scores on a variable (in case current sales abilities) have a greater </a:t>
            </a:r>
            <a:r>
              <a:rPr lang="en-US" sz="1200" dirty="0" err="1" smtClean="0"/>
              <a:t>probablity</a:t>
            </a:r>
            <a:r>
              <a:rPr lang="en-US" sz="1200" dirty="0" smtClean="0"/>
              <a:t> of showing improvement and scoring closer to the mean on the posttest after being exposed to the treatment. </a:t>
            </a:r>
          </a:p>
          <a:p>
            <a:pPr marL="457200" lvl="1" indent="0">
              <a:buNone/>
            </a:pPr>
            <a:endParaRPr lang="en-US" sz="1200" b="1" dirty="0" smtClean="0"/>
          </a:p>
          <a:p>
            <a:pPr marL="457200" lvl="1" indent="0">
              <a:buNone/>
            </a:pPr>
            <a:r>
              <a:rPr lang="en-US" sz="1200" b="1" dirty="0" smtClean="0"/>
              <a:t>This phenomenon to score closer to the mean is known as “regression towards the mean” or “statistical regression”.</a:t>
            </a:r>
          </a:p>
          <a:p>
            <a:pPr marL="457200" lvl="1" indent="0">
              <a:buNone/>
            </a:pPr>
            <a:r>
              <a:rPr lang="en-US" sz="1200" dirty="0" smtClean="0"/>
              <a:t>Similarly those with high abilities would also have a greater tendency to regress towards the mean-they will score lower on the posttest than the </a:t>
            </a:r>
            <a:r>
              <a:rPr lang="en-US" sz="1200" dirty="0" err="1" smtClean="0"/>
              <a:t>prestest</a:t>
            </a:r>
            <a:r>
              <a:rPr lang="en-US" sz="1200" dirty="0" smtClean="0"/>
              <a:t>. Thus those w</a:t>
            </a:r>
            <a:r>
              <a:rPr lang="en-US" sz="1200" b="1" dirty="0" smtClean="0"/>
              <a:t>ho are at either end o</a:t>
            </a:r>
            <a:r>
              <a:rPr lang="en-US" sz="1200" dirty="0" smtClean="0"/>
              <a:t>f the continuum with </a:t>
            </a:r>
            <a:r>
              <a:rPr lang="en-US" sz="1200" b="1" dirty="0" smtClean="0"/>
              <a:t>respect to a variable </a:t>
            </a:r>
            <a:r>
              <a:rPr lang="en-US" sz="1200" dirty="0" smtClean="0"/>
              <a:t>would </a:t>
            </a:r>
            <a:r>
              <a:rPr lang="en-US" sz="1200" b="1" dirty="0" smtClean="0"/>
              <a:t>not “truly” reflect the cause-and-effect relationship</a:t>
            </a:r>
            <a:r>
              <a:rPr lang="en-US" sz="1200" dirty="0" smtClean="0"/>
              <a:t>. </a:t>
            </a:r>
          </a:p>
          <a:p>
            <a:pPr marL="457200" lvl="1" indent="0">
              <a:buNone/>
            </a:pPr>
            <a:endParaRPr lang="en-US" sz="1200" dirty="0" smtClean="0"/>
          </a:p>
          <a:p>
            <a:pPr marL="457200" lvl="1" indent="0">
              <a:buNone/>
            </a:pPr>
            <a:r>
              <a:rPr lang="en-US" sz="1200" dirty="0" smtClean="0"/>
              <a:t>Therefore, the phenomenon of statistical regression is thus yet another threat to internal validity. </a:t>
            </a:r>
          </a:p>
          <a:p>
            <a:pPr marL="457200" lvl="1" indent="0">
              <a:buNone/>
            </a:pPr>
            <a:endParaRPr lang="en-US" sz="1200" dirty="0" smtClean="0"/>
          </a:p>
          <a:p>
            <a:pPr marL="457200" lvl="1" indent="0">
              <a:buNone/>
            </a:pPr>
            <a:r>
              <a:rPr lang="en-US" sz="1200" dirty="0" smtClean="0"/>
              <a:t>ANOTHOER EXAMPLE:</a:t>
            </a:r>
          </a:p>
          <a:p>
            <a:pPr marL="457200" lvl="1" indent="0">
              <a:buNone/>
            </a:pPr>
            <a:r>
              <a:rPr lang="en-US" sz="1200" kern="1200" dirty="0" smtClean="0">
                <a:solidFill>
                  <a:schemeClr val="tx1"/>
                </a:solidFill>
                <a:latin typeface="+mn-lt"/>
                <a:ea typeface="+mn-ea"/>
                <a:cs typeface="+mn-cs"/>
              </a:rPr>
              <a:t>This type of error occurs when subjects are selected on the basis of extreme scores (one far away from the mean) during a test. For example, when children with the worst reading scores are selected to participate in a reading course, improvements at the end of the course might be due to regression toward the mean and not the course's effectiveness. If the children had been tested again before the course started, they would likely have obtained better scores anyway. Likewise, extreme outliers on individual scores are more likely to be captured in one instance of testing but will likely evolve into a more normal distribution with repeated testing.</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2F1602B9-4EEA-E747-BA50-FFA491183956}" type="slidenum">
              <a:rPr lang="en-US" smtClean="0"/>
              <a:t>18</a:t>
            </a:fld>
            <a:endParaRPr lang="en-US"/>
          </a:p>
        </p:txBody>
      </p:sp>
    </p:spTree>
    <p:extLst>
      <p:ext uri="{BB962C8B-B14F-4D97-AF65-F5344CB8AC3E}">
        <p14:creationId xmlns:p14="http://schemas.microsoft.com/office/powerpoint/2010/main" val="13885343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E.G.</a:t>
            </a:r>
          </a:p>
          <a:p>
            <a:r>
              <a:rPr lang="en-US" dirty="0" smtClean="0"/>
              <a:t>A sales manager had heard glowing reports about 3 different training programs that train salespersons in effective sales strategies. </a:t>
            </a:r>
          </a:p>
          <a:p>
            <a:r>
              <a:rPr lang="en-US" dirty="0" smtClean="0"/>
              <a:t>All 3 were of 6 weeks duration.</a:t>
            </a:r>
          </a:p>
          <a:p>
            <a:r>
              <a:rPr lang="en-US" dirty="0" smtClean="0"/>
              <a:t>The manager </a:t>
            </a:r>
            <a:r>
              <a:rPr lang="en-US" dirty="0" err="1" smtClean="0"/>
              <a:t>wsa</a:t>
            </a:r>
            <a:r>
              <a:rPr lang="en-US" dirty="0" smtClean="0"/>
              <a:t> curious to know which one would offer the best results for the company.</a:t>
            </a:r>
          </a:p>
          <a:p>
            <a:r>
              <a:rPr lang="en-US" dirty="0" smtClean="0"/>
              <a:t>The first program took the trainees daily on field trips and demonstrated effective and ineffective sales strategies through practical experience. </a:t>
            </a:r>
          </a:p>
          <a:p>
            <a:r>
              <a:rPr lang="en-US" dirty="0" smtClean="0"/>
              <a:t>The second program trained groups on the same </a:t>
            </a:r>
            <a:r>
              <a:rPr lang="en-US" dirty="0" err="1" smtClean="0"/>
              <a:t>strategeies</a:t>
            </a:r>
            <a:r>
              <a:rPr lang="en-US" dirty="0" smtClean="0"/>
              <a:t> but indoors in a </a:t>
            </a:r>
            <a:r>
              <a:rPr lang="en-US" dirty="0" err="1" smtClean="0"/>
              <a:t>classroon</a:t>
            </a:r>
            <a:r>
              <a:rPr lang="en-US" dirty="0" smtClean="0"/>
              <a:t> type of setting, lecturing, role playing and answering questions from participants.</a:t>
            </a:r>
          </a:p>
          <a:p>
            <a:r>
              <a:rPr lang="en-US" dirty="0" smtClean="0"/>
              <a:t>The third </a:t>
            </a:r>
            <a:r>
              <a:rPr lang="en-US" dirty="0" err="1" smtClean="0"/>
              <a:t>prgoram</a:t>
            </a:r>
            <a:r>
              <a:rPr lang="en-US" dirty="0" smtClean="0"/>
              <a:t> used </a:t>
            </a:r>
            <a:r>
              <a:rPr lang="en-US" dirty="0" err="1" smtClean="0"/>
              <a:t>mathiematical</a:t>
            </a:r>
            <a:r>
              <a:rPr lang="en-US" dirty="0" smtClean="0"/>
              <a:t> models and simulations </a:t>
            </a:r>
            <a:r>
              <a:rPr lang="en-US" dirty="0" err="1" smtClean="0"/>
              <a:t>ti</a:t>
            </a:r>
            <a:r>
              <a:rPr lang="en-US" dirty="0" smtClean="0"/>
              <a:t> increase </a:t>
            </a:r>
            <a:r>
              <a:rPr lang="en-US" dirty="0" err="1" smtClean="0"/>
              <a:t>salss</a:t>
            </a:r>
            <a:r>
              <a:rPr lang="en-US" dirty="0" smtClean="0"/>
              <a:t> effectiveness. </a:t>
            </a:r>
          </a:p>
          <a:p>
            <a:endParaRPr lang="en-US" dirty="0" smtClean="0"/>
          </a:p>
          <a:p>
            <a:r>
              <a:rPr lang="en-US" dirty="0" smtClean="0"/>
              <a:t>The manager chose 8 trainees each fro the 3 different </a:t>
            </a:r>
            <a:r>
              <a:rPr lang="en-US" dirty="0" err="1" smtClean="0"/>
              <a:t>programes</a:t>
            </a:r>
            <a:r>
              <a:rPr lang="en-US" dirty="0" smtClean="0"/>
              <a:t> and sent them to training. </a:t>
            </a:r>
          </a:p>
          <a:p>
            <a:r>
              <a:rPr lang="en-US" dirty="0" smtClean="0"/>
              <a:t>By the end of thee 4</a:t>
            </a:r>
            <a:r>
              <a:rPr lang="en-US" baseline="30000" dirty="0" smtClean="0"/>
              <a:t>th</a:t>
            </a:r>
            <a:r>
              <a:rPr lang="en-US" dirty="0" smtClean="0"/>
              <a:t> week, 3 trainees from the first group, 1 from second group, and 2 from 3</a:t>
            </a:r>
            <a:r>
              <a:rPr lang="en-US" baseline="30000" dirty="0" smtClean="0"/>
              <a:t>rd</a:t>
            </a:r>
            <a:r>
              <a:rPr lang="en-US" dirty="0" smtClean="0"/>
              <a:t> group had dropped out of the training programs due to variety of reasons including ill health, family </a:t>
            </a:r>
            <a:r>
              <a:rPr lang="en-US" dirty="0" err="1" smtClean="0"/>
              <a:t>exigences</a:t>
            </a:r>
            <a:r>
              <a:rPr lang="en-US" dirty="0" smtClean="0"/>
              <a:t>, transportation problems, and car accident. </a:t>
            </a:r>
          </a:p>
          <a:p>
            <a:r>
              <a:rPr lang="en-US" dirty="0" smtClean="0"/>
              <a:t>The attrition from the various groups has now made it impossible to compare the effectiveness of the various programs.</a:t>
            </a:r>
          </a:p>
          <a:p>
            <a:r>
              <a:rPr lang="en-US" dirty="0" smtClean="0"/>
              <a:t>Thus mortality can also lower the internal validity of an experiment. </a:t>
            </a:r>
          </a:p>
          <a:p>
            <a:endParaRPr lang="en-US" dirty="0" smtClean="0"/>
          </a:p>
          <a:p>
            <a:endParaRPr lang="en-US" dirty="0" smtClean="0"/>
          </a:p>
          <a:p>
            <a:r>
              <a:rPr lang="en-US" dirty="0" smtClean="0"/>
              <a:t>ANOTHER EXPLANATION:</a:t>
            </a:r>
          </a:p>
          <a:p>
            <a:r>
              <a:rPr lang="en-US" sz="1200" kern="1200" dirty="0" smtClean="0">
                <a:solidFill>
                  <a:schemeClr val="tx1"/>
                </a:solidFill>
                <a:latin typeface="+mn-lt"/>
                <a:ea typeface="+mn-ea"/>
                <a:cs typeface="+mn-cs"/>
              </a:rPr>
              <a:t>This error occurs if inferences are made on the basis of only those participants that have participated from the start to the end. However, participants may have dropped out of the study before completion, and maybe even due to the study or </a:t>
            </a:r>
            <a:r>
              <a:rPr lang="en-US" sz="1200" kern="1200" dirty="0" err="1" smtClean="0">
                <a:solidFill>
                  <a:schemeClr val="tx1"/>
                </a:solidFill>
                <a:latin typeface="+mn-lt"/>
                <a:ea typeface="+mn-ea"/>
                <a:cs typeface="+mn-cs"/>
              </a:rPr>
              <a:t>programme</a:t>
            </a:r>
            <a:r>
              <a:rPr lang="en-US" sz="1200" kern="1200" dirty="0" smtClean="0">
                <a:solidFill>
                  <a:schemeClr val="tx1"/>
                </a:solidFill>
                <a:latin typeface="+mn-lt"/>
                <a:ea typeface="+mn-ea"/>
                <a:cs typeface="+mn-cs"/>
              </a:rPr>
              <a:t> or experiment itself. For example, the percentage of group members having quit smoking at post-test was found much higher in a group having received a quit-smoking training program than in the control group. However, in the experimental group only 60% have completed the program. If this attrition is systematically related to any feature of the study, the administration of the independent variable, the instrumentation, or if dropping out leads to relevant bias between groups, a whole class of alternative explanations is possible that account for the observed differences</a:t>
            </a:r>
            <a:endParaRPr lang="en-US" dirty="0" smtClean="0"/>
          </a:p>
          <a:p>
            <a:endParaRPr lang="en-US" dirty="0"/>
          </a:p>
        </p:txBody>
      </p:sp>
      <p:sp>
        <p:nvSpPr>
          <p:cNvPr id="4" name="Slide Number Placeholder 3"/>
          <p:cNvSpPr>
            <a:spLocks noGrp="1"/>
          </p:cNvSpPr>
          <p:nvPr>
            <p:ph type="sldNum" sz="quarter" idx="10"/>
          </p:nvPr>
        </p:nvSpPr>
        <p:spPr/>
        <p:txBody>
          <a:bodyPr/>
          <a:lstStyle/>
          <a:p>
            <a:fld id="{2F1602B9-4EEA-E747-BA50-FFA491183956}" type="slidenum">
              <a:rPr lang="en-US" smtClean="0"/>
              <a:t>19</a:t>
            </a:fld>
            <a:endParaRPr lang="en-US"/>
          </a:p>
        </p:txBody>
      </p:sp>
    </p:spTree>
    <p:extLst>
      <p:ext uri="{BB962C8B-B14F-4D97-AF65-F5344CB8AC3E}">
        <p14:creationId xmlns:p14="http://schemas.microsoft.com/office/powerpoint/2010/main" val="22167722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a:p>
            <a:r>
              <a:rPr lang="en-US" b="1" dirty="0" smtClean="0"/>
              <a:t>History effects: </a:t>
            </a:r>
            <a:r>
              <a:rPr lang="en-US" dirty="0" smtClean="0"/>
              <a:t>the action of the 2 members in the participative group by way of </a:t>
            </a:r>
            <a:r>
              <a:rPr lang="en-US" dirty="0" err="1" smtClean="0"/>
              <a:t>unexpectidly</a:t>
            </a:r>
            <a:r>
              <a:rPr lang="en-US" dirty="0" smtClean="0"/>
              <a:t> moving around in an excited manner and remarking that participative leadership is “great” and the “</a:t>
            </a:r>
            <a:r>
              <a:rPr lang="en-US" dirty="0" err="1" smtClean="0"/>
              <a:t>performanec</a:t>
            </a:r>
            <a:r>
              <a:rPr lang="en-US" dirty="0" smtClean="0"/>
              <a:t>  is bound to be high in this group” might have boosted the morale </a:t>
            </a:r>
            <a:r>
              <a:rPr lang="en-US" dirty="0" err="1" smtClean="0"/>
              <a:t>ofall</a:t>
            </a:r>
            <a:r>
              <a:rPr lang="en-US" dirty="0" smtClean="0"/>
              <a:t> members in the group.  It would be difficult to separate out how much of the increase in morale was due to the participative condition alone and how much to the sudden </a:t>
            </a:r>
            <a:r>
              <a:rPr lang="en-US" dirty="0" err="1" smtClean="0"/>
              <a:t>enthusasiasm</a:t>
            </a:r>
            <a:r>
              <a:rPr lang="en-US" dirty="0" smtClean="0"/>
              <a:t> displayed by the two members. </a:t>
            </a:r>
          </a:p>
          <a:p>
            <a:r>
              <a:rPr lang="en-US" b="1" dirty="0" smtClean="0"/>
              <a:t>Maturation: </a:t>
            </a:r>
            <a:r>
              <a:rPr lang="en-US" dirty="0" smtClean="0"/>
              <a:t>it is doubtful that </a:t>
            </a:r>
            <a:r>
              <a:rPr lang="en-US" dirty="0" err="1" smtClean="0"/>
              <a:t>maturaiton</a:t>
            </a:r>
            <a:r>
              <a:rPr lang="en-US" dirty="0" smtClean="0"/>
              <a:t> will have any effects on morale in this situation since </a:t>
            </a:r>
            <a:r>
              <a:rPr lang="en-US" dirty="0" err="1" smtClean="0"/>
              <a:t>ths</a:t>
            </a:r>
            <a:r>
              <a:rPr lang="en-US" dirty="0" smtClean="0"/>
              <a:t> passage of time, in itself, may not have anything much to do with increase or decrease of morale. </a:t>
            </a:r>
          </a:p>
          <a:p>
            <a:r>
              <a:rPr lang="en-US" b="1" dirty="0" smtClean="0"/>
              <a:t>Testing: </a:t>
            </a:r>
            <a:r>
              <a:rPr lang="en-US" dirty="0" smtClean="0"/>
              <a:t>he pretest are likely to have sensitized the </a:t>
            </a:r>
            <a:r>
              <a:rPr lang="en-US" dirty="0" err="1" smtClean="0"/>
              <a:t>respondesn</a:t>
            </a:r>
            <a:r>
              <a:rPr lang="en-US" dirty="0" smtClean="0"/>
              <a:t> to the </a:t>
            </a:r>
            <a:r>
              <a:rPr lang="en-US" dirty="0" err="1" smtClean="0"/>
              <a:t>psotest</a:t>
            </a:r>
            <a:r>
              <a:rPr lang="en-US" dirty="0" smtClean="0"/>
              <a:t>. Thus testing effects </a:t>
            </a:r>
            <a:r>
              <a:rPr lang="en-US" dirty="0" err="1" smtClean="0"/>
              <a:t>wouel</a:t>
            </a:r>
            <a:r>
              <a:rPr lang="en-US" dirty="0" smtClean="0"/>
              <a:t> exist. </a:t>
            </a:r>
          </a:p>
          <a:p>
            <a:r>
              <a:rPr lang="en-US" b="1" dirty="0" err="1" smtClean="0"/>
              <a:t>Instrumetation</a:t>
            </a:r>
            <a:r>
              <a:rPr lang="en-US" b="1" dirty="0" smtClean="0"/>
              <a:t>: </a:t>
            </a:r>
            <a:r>
              <a:rPr lang="en-US" dirty="0" smtClean="0"/>
              <a:t>since the same </a:t>
            </a:r>
            <a:r>
              <a:rPr lang="en-US" dirty="0" err="1" smtClean="0"/>
              <a:t>quesitonnaies</a:t>
            </a:r>
            <a:r>
              <a:rPr lang="en-US" dirty="0" smtClean="0"/>
              <a:t> has </a:t>
            </a:r>
            <a:r>
              <a:rPr lang="en-US" dirty="0" err="1" smtClean="0"/>
              <a:t>measued</a:t>
            </a:r>
            <a:r>
              <a:rPr lang="en-US" dirty="0" smtClean="0"/>
              <a:t> morale both before-and after treatment for all </a:t>
            </a:r>
            <a:r>
              <a:rPr lang="en-US" dirty="0" err="1" smtClean="0"/>
              <a:t>memebrs</a:t>
            </a:r>
            <a:r>
              <a:rPr lang="en-US" dirty="0" smtClean="0"/>
              <a:t>, we do not expect </a:t>
            </a:r>
            <a:r>
              <a:rPr lang="en-US" dirty="0" err="1" smtClean="0"/>
              <a:t>instrumentaion</a:t>
            </a:r>
            <a:r>
              <a:rPr lang="en-US" dirty="0" smtClean="0"/>
              <a:t> </a:t>
            </a:r>
            <a:r>
              <a:rPr lang="en-US" dirty="0" err="1" smtClean="0"/>
              <a:t>biase</a:t>
            </a:r>
            <a:r>
              <a:rPr lang="en-US" dirty="0" smtClean="0"/>
              <a:t>.</a:t>
            </a:r>
          </a:p>
          <a:p>
            <a:r>
              <a:rPr lang="en-US" b="1" dirty="0" err="1" smtClean="0"/>
              <a:t>Seleciton</a:t>
            </a:r>
            <a:r>
              <a:rPr lang="en-US" b="1" dirty="0" smtClean="0"/>
              <a:t> bias: </a:t>
            </a:r>
            <a:r>
              <a:rPr lang="en-US" dirty="0" err="1" smtClean="0"/>
              <a:t>simnce</a:t>
            </a:r>
            <a:r>
              <a:rPr lang="en-US" dirty="0" smtClean="0"/>
              <a:t> members have been randomly assigned to all groups, we do not expect selection bias to exist.</a:t>
            </a:r>
          </a:p>
          <a:p>
            <a:r>
              <a:rPr lang="en-US" b="1" dirty="0" smtClean="0"/>
              <a:t>Statistical regression: </a:t>
            </a:r>
            <a:r>
              <a:rPr lang="en-US" dirty="0" smtClean="0"/>
              <a:t>we can assume that all the </a:t>
            </a:r>
            <a:r>
              <a:rPr lang="en-US" dirty="0" err="1" smtClean="0"/>
              <a:t>memebrs</a:t>
            </a:r>
            <a:r>
              <a:rPr lang="en-US" dirty="0" smtClean="0"/>
              <a:t> participating in the experiment were selected </a:t>
            </a:r>
            <a:r>
              <a:rPr lang="en-US" dirty="0" err="1" smtClean="0"/>
              <a:t>randoly</a:t>
            </a:r>
            <a:r>
              <a:rPr lang="en-US" dirty="0" smtClean="0"/>
              <a:t> from a normally distributed population, in which case , the issue </a:t>
            </a:r>
            <a:r>
              <a:rPr lang="en-US" dirty="0" err="1" smtClean="0"/>
              <a:t>fo</a:t>
            </a:r>
            <a:r>
              <a:rPr lang="en-US" dirty="0" smtClean="0"/>
              <a:t> the statistical regression contaminating the experiment does not exist. </a:t>
            </a:r>
          </a:p>
          <a:p>
            <a:r>
              <a:rPr lang="en-US" b="1" dirty="0" smtClean="0"/>
              <a:t>Mortality</a:t>
            </a:r>
            <a:r>
              <a:rPr lang="en-US" dirty="0" smtClean="0"/>
              <a:t>: since members dropped out of 2 </a:t>
            </a:r>
            <a:r>
              <a:rPr lang="en-US" dirty="0" err="1" smtClean="0"/>
              <a:t>expermental</a:t>
            </a:r>
            <a:r>
              <a:rPr lang="en-US" dirty="0" smtClean="0"/>
              <a:t> groups, the effects of mortality could affect internal validity. </a:t>
            </a:r>
          </a:p>
          <a:p>
            <a:endParaRPr lang="en-US" dirty="0"/>
          </a:p>
        </p:txBody>
      </p:sp>
      <p:sp>
        <p:nvSpPr>
          <p:cNvPr id="4" name="Slide Number Placeholder 3"/>
          <p:cNvSpPr>
            <a:spLocks noGrp="1"/>
          </p:cNvSpPr>
          <p:nvPr>
            <p:ph type="sldNum" sz="quarter" idx="10"/>
          </p:nvPr>
        </p:nvSpPr>
        <p:spPr/>
        <p:txBody>
          <a:bodyPr/>
          <a:lstStyle/>
          <a:p>
            <a:fld id="{2F1602B9-4EEA-E747-BA50-FFA491183956}" type="slidenum">
              <a:rPr lang="en-US" smtClean="0"/>
              <a:t>20</a:t>
            </a:fld>
            <a:endParaRPr lang="en-US"/>
          </a:p>
        </p:txBody>
      </p:sp>
    </p:spTree>
    <p:extLst>
      <p:ext uri="{BB962C8B-B14F-4D97-AF65-F5344CB8AC3E}">
        <p14:creationId xmlns:p14="http://schemas.microsoft.com/office/powerpoint/2010/main" val="40665273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we expose an experimental group to a </a:t>
            </a:r>
            <a:r>
              <a:rPr lang="en-US" dirty="0" err="1" smtClean="0"/>
              <a:t>treatmenet</a:t>
            </a:r>
            <a:r>
              <a:rPr lang="en-US" dirty="0" smtClean="0"/>
              <a:t> and measure its effects. Such an experimental design is the weakest of all design and it does not measure the true cause-</a:t>
            </a:r>
            <a:r>
              <a:rPr lang="en-US" dirty="0" err="1" smtClean="0"/>
              <a:t>andeffect</a:t>
            </a:r>
            <a:r>
              <a:rPr lang="en-US" baseline="0" dirty="0" smtClean="0"/>
              <a:t> relationship. This is so because there is no </a:t>
            </a:r>
            <a:r>
              <a:rPr lang="en-US" baseline="0" dirty="0" err="1" smtClean="0"/>
              <a:t>comparision</a:t>
            </a:r>
            <a:r>
              <a:rPr lang="en-US" baseline="0" dirty="0" smtClean="0"/>
              <a:t> between groups nor any recording of the status of the </a:t>
            </a:r>
            <a:r>
              <a:rPr lang="en-US" baseline="0" dirty="0" err="1" smtClean="0"/>
              <a:t>depaendent</a:t>
            </a:r>
            <a:r>
              <a:rPr lang="en-US" baseline="0" dirty="0" smtClean="0"/>
              <a:t> variable as it was prior to thee </a:t>
            </a:r>
            <a:r>
              <a:rPr lang="en-US" baseline="0" dirty="0" err="1" smtClean="0"/>
              <a:t>xperiemental</a:t>
            </a:r>
            <a:r>
              <a:rPr lang="en-US" baseline="0" dirty="0" smtClean="0"/>
              <a:t> </a:t>
            </a:r>
            <a:r>
              <a:rPr lang="en-US" baseline="0" dirty="0" err="1" smtClean="0"/>
              <a:t>treatement</a:t>
            </a:r>
            <a:r>
              <a:rPr lang="en-US" baseline="0" dirty="0" smtClean="0"/>
              <a:t> and how it changed after the </a:t>
            </a:r>
            <a:r>
              <a:rPr lang="en-US" baseline="0" dirty="0" err="1" smtClean="0"/>
              <a:t>treatement</a:t>
            </a:r>
            <a:r>
              <a:rPr lang="en-US" baseline="0" dirty="0" smtClean="0"/>
              <a:t>. In the absence of such control, the </a:t>
            </a:r>
            <a:r>
              <a:rPr lang="en-US" baseline="0" dirty="0" err="1" smtClean="0"/>
              <a:t>sutdy</a:t>
            </a:r>
            <a:r>
              <a:rPr lang="en-US" baseline="0" dirty="0" smtClean="0"/>
              <a:t> is of no </a:t>
            </a:r>
            <a:r>
              <a:rPr lang="en-US" baseline="0" dirty="0" err="1" smtClean="0"/>
              <a:t>scientifyc</a:t>
            </a:r>
            <a:r>
              <a:rPr lang="en-US" baseline="0" dirty="0" smtClean="0"/>
              <a:t> value in determining cause and effect relationship. Hence such </a:t>
            </a:r>
            <a:r>
              <a:rPr lang="en-US" baseline="0" dirty="0" err="1" smtClean="0"/>
              <a:t>desing</a:t>
            </a:r>
            <a:r>
              <a:rPr lang="en-US" baseline="0" dirty="0" smtClean="0"/>
              <a:t> is referred to as </a:t>
            </a:r>
            <a:r>
              <a:rPr lang="en-US" baseline="0" dirty="0" err="1" smtClean="0"/>
              <a:t>aquasi</a:t>
            </a:r>
            <a:r>
              <a:rPr lang="en-US" baseline="0" dirty="0" smtClean="0"/>
              <a:t>-experimental design. </a:t>
            </a:r>
          </a:p>
          <a:p>
            <a:r>
              <a:rPr lang="en-US" baseline="0" dirty="0" smtClean="0"/>
              <a:t>There are 2 quasi experimental designs: </a:t>
            </a:r>
          </a:p>
          <a:p>
            <a:r>
              <a:rPr lang="en-US" baseline="0" dirty="0" smtClean="0"/>
              <a:t>	1. pretest and posttest experimental group design (an experimental group without a control group may be given a </a:t>
            </a:r>
            <a:r>
              <a:rPr lang="en-US" baseline="0" dirty="0" err="1" smtClean="0"/>
              <a:t>pret</a:t>
            </a:r>
            <a:r>
              <a:rPr lang="en-US" baseline="0" dirty="0" smtClean="0"/>
              <a:t> </a:t>
            </a:r>
            <a:r>
              <a:rPr lang="en-US" baseline="0" dirty="0" err="1" smtClean="0"/>
              <a:t>est</a:t>
            </a:r>
            <a:r>
              <a:rPr lang="en-US" baseline="0" dirty="0" smtClean="0"/>
              <a:t> , exposed to the treatment and then given a posttest to measure the effects of the </a:t>
            </a:r>
            <a:r>
              <a:rPr lang="en-US" baseline="0" dirty="0" err="1" smtClean="0"/>
              <a:t>treatement</a:t>
            </a:r>
            <a:r>
              <a:rPr lang="en-US" baseline="0" dirty="0" smtClean="0"/>
              <a:t>. … however the testing and instrumentation effects might contaminate the internal validity.  And if the experiment is extended over a period of time, history and maturation effects may also confound the results.</a:t>
            </a:r>
          </a:p>
          <a:p>
            <a:r>
              <a:rPr lang="en-US" baseline="0" dirty="0" smtClean="0"/>
              <a:t>	2. posttests only with experimental and control groups: the effects of the </a:t>
            </a:r>
            <a:r>
              <a:rPr lang="en-US" baseline="0" dirty="0" err="1" smtClean="0"/>
              <a:t>treatement</a:t>
            </a:r>
            <a:r>
              <a:rPr lang="en-US" baseline="0" dirty="0" smtClean="0"/>
              <a:t> are studies by assessing he difference in the outcomes-that is the posttest scores </a:t>
            </a:r>
            <a:r>
              <a:rPr lang="en-US" baseline="0" dirty="0" err="1" smtClean="0"/>
              <a:t>fo</a:t>
            </a:r>
            <a:r>
              <a:rPr lang="en-US" baseline="0" dirty="0" smtClean="0"/>
              <a:t> the </a:t>
            </a:r>
            <a:r>
              <a:rPr lang="en-US" baseline="0" dirty="0" err="1" smtClean="0"/>
              <a:t>experiental</a:t>
            </a:r>
            <a:r>
              <a:rPr lang="en-US" baseline="0" dirty="0" smtClean="0"/>
              <a:t> and control groups groups.  …. There are at least 2 possible threats to validity of this design. If two groups are not matched or </a:t>
            </a:r>
            <a:r>
              <a:rPr lang="en-US" baseline="0" dirty="0" err="1" smtClean="0"/>
              <a:t>randomaly</a:t>
            </a:r>
            <a:r>
              <a:rPr lang="en-US" baseline="0" dirty="0" smtClean="0"/>
              <a:t> assigned, SELECTION BASISEs </a:t>
            </a:r>
            <a:r>
              <a:rPr lang="en-US" baseline="0" dirty="0" err="1" smtClean="0"/>
              <a:t>caould</a:t>
            </a:r>
            <a:r>
              <a:rPr lang="en-US" baseline="0" dirty="0" smtClean="0"/>
              <a:t> contaminate the results. </a:t>
            </a:r>
            <a:r>
              <a:rPr lang="en-US" baseline="0" dirty="0" err="1" smtClean="0"/>
              <a:t>E.g</a:t>
            </a:r>
            <a:r>
              <a:rPr lang="en-US" baseline="0" dirty="0" smtClean="0"/>
              <a:t> different recruitment </a:t>
            </a:r>
            <a:r>
              <a:rPr lang="en-US" baseline="0" dirty="0" err="1" smtClean="0"/>
              <a:t>fo</a:t>
            </a:r>
            <a:r>
              <a:rPr lang="en-US" baseline="0" dirty="0" smtClean="0"/>
              <a:t> the person making two groups would confound the cause-and-effect relationship. MORTALITY (the dropout of the individuals from groups)can also confound the results, and thus pose a threat to internal validity. </a:t>
            </a:r>
          </a:p>
        </p:txBody>
      </p:sp>
      <p:sp>
        <p:nvSpPr>
          <p:cNvPr id="4" name="Slide Number Placeholder 3"/>
          <p:cNvSpPr>
            <a:spLocks noGrp="1"/>
          </p:cNvSpPr>
          <p:nvPr>
            <p:ph type="sldNum" sz="quarter" idx="10"/>
          </p:nvPr>
        </p:nvSpPr>
        <p:spPr/>
        <p:txBody>
          <a:bodyPr/>
          <a:lstStyle/>
          <a:p>
            <a:fld id="{2F1602B9-4EEA-E747-BA50-FFA491183956}" type="slidenum">
              <a:rPr lang="en-US" smtClean="0"/>
              <a:t>23</a:t>
            </a:fld>
            <a:endParaRPr lang="en-US"/>
          </a:p>
        </p:txBody>
      </p:sp>
    </p:spTree>
    <p:extLst>
      <p:ext uri="{BB962C8B-B14F-4D97-AF65-F5344CB8AC3E}">
        <p14:creationId xmlns:p14="http://schemas.microsoft.com/office/powerpoint/2010/main" val="27254659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experimental design , which include</a:t>
            </a:r>
            <a:r>
              <a:rPr lang="en-US" baseline="0" dirty="0" smtClean="0"/>
              <a:t> both the treatment and control groups and record information both before and after the experimental group is exposed to the </a:t>
            </a:r>
            <a:r>
              <a:rPr lang="en-US" baseline="0" dirty="0" err="1" smtClean="0"/>
              <a:t>treatement</a:t>
            </a:r>
            <a:r>
              <a:rPr lang="en-US" baseline="0" dirty="0" smtClean="0"/>
              <a:t> are known as EX PSOT FACTO EXPERIMENTAL DESIGN. </a:t>
            </a:r>
          </a:p>
          <a:p>
            <a:r>
              <a:rPr lang="en-US" baseline="0" dirty="0" smtClean="0"/>
              <a:t>Two types: </a:t>
            </a:r>
          </a:p>
          <a:p>
            <a:r>
              <a:rPr lang="en-US" baseline="0" dirty="0" smtClean="0"/>
              <a:t>1. Pretest and posttest experimental and control group designs: two groups one experimental and the other control are both exposed to the </a:t>
            </a:r>
            <a:r>
              <a:rPr lang="en-US" baseline="0" dirty="0" err="1" smtClean="0"/>
              <a:t>prestest</a:t>
            </a:r>
            <a:r>
              <a:rPr lang="en-US" baseline="0" dirty="0" smtClean="0"/>
              <a:t> and the </a:t>
            </a:r>
            <a:r>
              <a:rPr lang="en-US" baseline="0" dirty="0" err="1" smtClean="0"/>
              <a:t>psottest</a:t>
            </a:r>
            <a:r>
              <a:rPr lang="en-US" baseline="0" dirty="0" smtClean="0"/>
              <a:t>. The only </a:t>
            </a:r>
            <a:r>
              <a:rPr lang="en-US" baseline="0" dirty="0" err="1" smtClean="0"/>
              <a:t>dif</a:t>
            </a:r>
            <a:r>
              <a:rPr lang="en-US" baseline="0" dirty="0" smtClean="0"/>
              <a:t> between the two groups is that the former is exposed to a </a:t>
            </a:r>
            <a:r>
              <a:rPr lang="en-US" baseline="0" dirty="0" err="1" smtClean="0"/>
              <a:t>treatement</a:t>
            </a:r>
            <a:r>
              <a:rPr lang="en-US" baseline="0" dirty="0" smtClean="0"/>
              <a:t> whereas the </a:t>
            </a:r>
            <a:r>
              <a:rPr lang="en-US" baseline="0" dirty="0" err="1" smtClean="0"/>
              <a:t>altter</a:t>
            </a:r>
            <a:r>
              <a:rPr lang="en-US" baseline="0" dirty="0" smtClean="0"/>
              <a:t> is not.  Measuring the difference between the differences in the post and pretest scores of the two groups would give the net effects of the </a:t>
            </a:r>
            <a:r>
              <a:rPr lang="en-US" baseline="0" dirty="0" err="1" smtClean="0"/>
              <a:t>treatement</a:t>
            </a:r>
            <a:r>
              <a:rPr lang="en-US" baseline="0" dirty="0" smtClean="0"/>
              <a:t>.  Both groups have been exposed to </a:t>
            </a:r>
            <a:r>
              <a:rPr lang="en-US" baseline="0" dirty="0" err="1" smtClean="0"/>
              <a:t>tboth</a:t>
            </a:r>
            <a:r>
              <a:rPr lang="en-US" baseline="0" dirty="0" smtClean="0"/>
              <a:t> pre and posttests and both </a:t>
            </a:r>
            <a:r>
              <a:rPr lang="en-US" baseline="0" dirty="0" err="1" smtClean="0"/>
              <a:t>grops</a:t>
            </a:r>
            <a:r>
              <a:rPr lang="en-US" baseline="0" dirty="0" smtClean="0"/>
              <a:t> have been randomized, thus we could expect that the history, maturation, testing and instrumentation effects </a:t>
            </a:r>
            <a:r>
              <a:rPr lang="en-US" baseline="0" dirty="0" err="1" smtClean="0"/>
              <a:t>hae</a:t>
            </a:r>
            <a:r>
              <a:rPr lang="en-US" baseline="0" dirty="0" smtClean="0"/>
              <a:t> been controlled. MORTALITY could however </a:t>
            </a:r>
            <a:r>
              <a:rPr lang="en-US" baseline="0" dirty="0" err="1" smtClean="0"/>
              <a:t>psoe</a:t>
            </a:r>
            <a:r>
              <a:rPr lang="en-US" baseline="0" dirty="0" smtClean="0"/>
              <a:t> a problem in this design. </a:t>
            </a:r>
          </a:p>
          <a:p>
            <a:r>
              <a:rPr lang="en-US" dirty="0" smtClean="0"/>
              <a:t>2. Solomon</a:t>
            </a:r>
            <a:r>
              <a:rPr lang="en-US" baseline="0" dirty="0" smtClean="0"/>
              <a:t> Four-Group Design: to gain more </a:t>
            </a:r>
            <a:r>
              <a:rPr lang="en-US" baseline="0" dirty="0" err="1" smtClean="0"/>
              <a:t>confidane</a:t>
            </a:r>
            <a:r>
              <a:rPr lang="en-US" baseline="0" dirty="0" smtClean="0"/>
              <a:t> in internal </a:t>
            </a:r>
            <a:r>
              <a:rPr lang="en-US" baseline="0" dirty="0" err="1" smtClean="0"/>
              <a:t>validty</a:t>
            </a:r>
            <a:r>
              <a:rPr lang="en-US" baseline="0" dirty="0" smtClean="0"/>
              <a:t> in experimental designs it is </a:t>
            </a:r>
            <a:r>
              <a:rPr lang="en-US" baseline="0" dirty="0" err="1" smtClean="0"/>
              <a:t>advsed</a:t>
            </a:r>
            <a:r>
              <a:rPr lang="en-US" baseline="0" dirty="0" smtClean="0"/>
              <a:t> to set up 2 experimental </a:t>
            </a:r>
            <a:r>
              <a:rPr lang="en-US" baseline="0" dirty="0" err="1" smtClean="0"/>
              <a:t>gropus</a:t>
            </a:r>
            <a:r>
              <a:rPr lang="en-US" baseline="0" dirty="0" smtClean="0"/>
              <a:t> and 2 control groups for the experiment. One </a:t>
            </a:r>
            <a:r>
              <a:rPr lang="en-US" baseline="0" dirty="0" err="1" smtClean="0"/>
              <a:t>xperimental</a:t>
            </a:r>
            <a:r>
              <a:rPr lang="en-US" baseline="0" dirty="0" smtClean="0"/>
              <a:t> group and one </a:t>
            </a:r>
            <a:r>
              <a:rPr lang="en-US" baseline="0" dirty="0" err="1" smtClean="0"/>
              <a:t>conrol</a:t>
            </a:r>
            <a:r>
              <a:rPr lang="en-US" baseline="0" dirty="0" smtClean="0"/>
              <a:t> group can be given both the pretest and the </a:t>
            </a:r>
            <a:r>
              <a:rPr lang="en-US" baseline="0" dirty="0" err="1" smtClean="0"/>
              <a:t>psottest</a:t>
            </a:r>
            <a:r>
              <a:rPr lang="en-US" baseline="0" dirty="0" smtClean="0"/>
              <a:t>. Here the effects </a:t>
            </a:r>
            <a:r>
              <a:rPr lang="en-US" baseline="0" dirty="0" err="1" smtClean="0"/>
              <a:t>fo</a:t>
            </a:r>
            <a:r>
              <a:rPr lang="en-US" baseline="0" dirty="0" smtClean="0"/>
              <a:t> the </a:t>
            </a:r>
            <a:r>
              <a:rPr lang="en-US" baseline="0" dirty="0" err="1" smtClean="0"/>
              <a:t>treatement</a:t>
            </a:r>
            <a:r>
              <a:rPr lang="en-US" baseline="0" dirty="0" smtClean="0"/>
              <a:t> cane be </a:t>
            </a:r>
            <a:r>
              <a:rPr lang="en-US" baseline="0" dirty="0" err="1" smtClean="0"/>
              <a:t>calculted</a:t>
            </a:r>
            <a:r>
              <a:rPr lang="en-US" baseline="0" dirty="0" smtClean="0"/>
              <a:t> in several </a:t>
            </a:r>
            <a:r>
              <a:rPr lang="en-US" baseline="0" dirty="0" err="1" smtClean="0"/>
              <a:t>differenct</a:t>
            </a:r>
            <a:r>
              <a:rPr lang="en-US" baseline="0" dirty="0" smtClean="0"/>
              <a:t> ways.  This increases the internal validity </a:t>
            </a:r>
            <a:r>
              <a:rPr lang="en-US" baseline="0" dirty="0" err="1" smtClean="0"/>
              <a:t>fo</a:t>
            </a:r>
            <a:r>
              <a:rPr lang="en-US" baseline="0" dirty="0" smtClean="0"/>
              <a:t> the </a:t>
            </a:r>
            <a:r>
              <a:rPr lang="en-US" baseline="0" dirty="0" err="1" smtClean="0"/>
              <a:t>resutls</a:t>
            </a:r>
            <a:r>
              <a:rPr lang="en-US" baseline="0" dirty="0" smtClean="0"/>
              <a:t> of the experimental design. This is perhaps </a:t>
            </a:r>
            <a:r>
              <a:rPr lang="en-US" baseline="0" dirty="0" err="1" smtClean="0"/>
              <a:t>msot</a:t>
            </a:r>
            <a:r>
              <a:rPr lang="en-US" baseline="0" dirty="0" smtClean="0"/>
              <a:t> comprehensive and the one one with least no of problems with internal </a:t>
            </a:r>
            <a:r>
              <a:rPr lang="en-US" baseline="0" dirty="0" err="1" smtClean="0"/>
              <a:t>vality</a:t>
            </a:r>
            <a:r>
              <a:rPr lang="en-US" baseline="0" dirty="0" smtClean="0"/>
              <a:t>. </a:t>
            </a:r>
          </a:p>
          <a:p>
            <a:r>
              <a:rPr lang="en-US" baseline="0" dirty="0" smtClean="0"/>
              <a:t>But there can be threats to internal </a:t>
            </a:r>
            <a:r>
              <a:rPr lang="en-US" baseline="0" smtClean="0"/>
              <a:t>validity still… </a:t>
            </a:r>
            <a:endParaRPr lang="en-US" dirty="0"/>
          </a:p>
        </p:txBody>
      </p:sp>
      <p:sp>
        <p:nvSpPr>
          <p:cNvPr id="4" name="Slide Number Placeholder 3"/>
          <p:cNvSpPr>
            <a:spLocks noGrp="1"/>
          </p:cNvSpPr>
          <p:nvPr>
            <p:ph type="sldNum" sz="quarter" idx="10"/>
          </p:nvPr>
        </p:nvSpPr>
        <p:spPr/>
        <p:txBody>
          <a:bodyPr/>
          <a:lstStyle/>
          <a:p>
            <a:fld id="{2F1602B9-4EEA-E747-BA50-FFA491183956}" type="slidenum">
              <a:rPr lang="en-US" smtClean="0"/>
              <a:t>24</a:t>
            </a:fld>
            <a:endParaRPr lang="en-US"/>
          </a:p>
        </p:txBody>
      </p:sp>
    </p:spTree>
    <p:extLst>
      <p:ext uri="{BB962C8B-B14F-4D97-AF65-F5344CB8AC3E}">
        <p14:creationId xmlns:p14="http://schemas.microsoft.com/office/powerpoint/2010/main" val="23538493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Cause and effect relationships are</a:t>
            </a:r>
            <a:r>
              <a:rPr lang="en-US" baseline="0" dirty="0" smtClean="0"/>
              <a:t> sometimes established through what is called ex </a:t>
            </a:r>
            <a:r>
              <a:rPr lang="en-US" baseline="0" dirty="0" err="1" smtClean="0"/>
              <a:t>psot</a:t>
            </a:r>
            <a:r>
              <a:rPr lang="en-US" baseline="0" dirty="0" smtClean="0"/>
              <a:t> facto design</a:t>
            </a:r>
          </a:p>
          <a:p>
            <a:r>
              <a:rPr lang="en-US" baseline="0" dirty="0" smtClean="0"/>
              <a:t>Here there is no manipulation of the </a:t>
            </a:r>
            <a:r>
              <a:rPr lang="en-US" baseline="0" dirty="0" err="1" smtClean="0"/>
              <a:t>indep</a:t>
            </a:r>
            <a:r>
              <a:rPr lang="en-US" baseline="0" dirty="0" smtClean="0"/>
              <a:t> variable  in the lab or field setting BUT subjects who have already been exposed to a stimulus and those not so </a:t>
            </a:r>
            <a:r>
              <a:rPr lang="en-US" baseline="0" dirty="0" err="1" smtClean="0"/>
              <a:t>expsoed</a:t>
            </a:r>
            <a:r>
              <a:rPr lang="en-US" baseline="0" dirty="0" smtClean="0"/>
              <a:t> are studied. </a:t>
            </a:r>
          </a:p>
          <a:p>
            <a:r>
              <a:rPr lang="en-US" baseline="0" dirty="0" err="1" smtClean="0"/>
              <a:t>e.G</a:t>
            </a:r>
            <a:r>
              <a:rPr lang="en-US" baseline="0" dirty="0" smtClean="0"/>
              <a:t> training programs might have been </a:t>
            </a:r>
            <a:r>
              <a:rPr lang="en-US" baseline="0" dirty="0" err="1" smtClean="0"/>
              <a:t>indtroduced</a:t>
            </a:r>
            <a:r>
              <a:rPr lang="en-US" baseline="0" dirty="0" smtClean="0"/>
              <a:t> in and </a:t>
            </a:r>
            <a:r>
              <a:rPr lang="en-US" baseline="0" dirty="0" err="1" smtClean="0"/>
              <a:t>organizaiton</a:t>
            </a:r>
            <a:r>
              <a:rPr lang="en-US" baseline="0" dirty="0" smtClean="0"/>
              <a:t> 2 years earlier. Some might have already gone through the training while others might not. </a:t>
            </a:r>
          </a:p>
          <a:p>
            <a:r>
              <a:rPr lang="en-US" baseline="0" dirty="0" smtClean="0"/>
              <a:t>To study the effects of the training on work performance, performance data might now be collected for  both </a:t>
            </a:r>
            <a:r>
              <a:rPr lang="en-US" baseline="0" dirty="0" err="1" smtClean="0"/>
              <a:t>gropus</a:t>
            </a:r>
            <a:r>
              <a:rPr lang="en-US" baseline="0" dirty="0" smtClean="0"/>
              <a:t>.</a:t>
            </a:r>
          </a:p>
          <a:p>
            <a:r>
              <a:rPr lang="en-US" baseline="0" dirty="0" smtClean="0"/>
              <a:t>Since the study does immediately follow AFTER the the training but much later, it is an ex post facto design. </a:t>
            </a:r>
          </a:p>
          <a:p>
            <a:endParaRPr lang="en-US" dirty="0"/>
          </a:p>
        </p:txBody>
      </p:sp>
      <p:sp>
        <p:nvSpPr>
          <p:cNvPr id="4" name="Slide Number Placeholder 3"/>
          <p:cNvSpPr>
            <a:spLocks noGrp="1"/>
          </p:cNvSpPr>
          <p:nvPr>
            <p:ph type="sldNum" sz="quarter" idx="10"/>
          </p:nvPr>
        </p:nvSpPr>
        <p:spPr/>
        <p:txBody>
          <a:bodyPr/>
          <a:lstStyle/>
          <a:p>
            <a:fld id="{2F1602B9-4EEA-E747-BA50-FFA491183956}" type="slidenum">
              <a:rPr lang="en-US" smtClean="0"/>
              <a:t>25</a:t>
            </a:fld>
            <a:endParaRPr lang="en-US"/>
          </a:p>
        </p:txBody>
      </p:sp>
    </p:spTree>
    <p:extLst>
      <p:ext uri="{BB962C8B-B14F-4D97-AF65-F5344CB8AC3E}">
        <p14:creationId xmlns:p14="http://schemas.microsoft.com/office/powerpoint/2010/main" val="2369580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Contaminating</a:t>
            </a:r>
            <a:r>
              <a:rPr lang="en-US" baseline="0" dirty="0" smtClean="0"/>
              <a:t> variables are also called NUISANCE variables….. In next slide……. NUISANCE (</a:t>
            </a:r>
            <a:r>
              <a:rPr lang="en-US" baseline="0" dirty="0" err="1" smtClean="0"/>
              <a:t>nj;usense</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2F1602B9-4EEA-E747-BA50-FFA491183956}" type="slidenum">
              <a:rPr lang="en-US" smtClean="0"/>
              <a:t>5</a:t>
            </a:fld>
            <a:endParaRPr lang="en-US"/>
          </a:p>
        </p:txBody>
      </p:sp>
    </p:spTree>
    <p:extLst>
      <p:ext uri="{BB962C8B-B14F-4D97-AF65-F5344CB8AC3E}">
        <p14:creationId xmlns:p14="http://schemas.microsoft.com/office/powerpoint/2010/main" val="13020947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1602B9-4EEA-E747-BA50-FFA491183956}" type="slidenum">
              <a:rPr lang="en-US" smtClean="0"/>
              <a:t>26</a:t>
            </a:fld>
            <a:endParaRPr lang="en-US"/>
          </a:p>
        </p:txBody>
      </p:sp>
    </p:spTree>
    <p:extLst>
      <p:ext uri="{BB962C8B-B14F-4D97-AF65-F5344CB8AC3E}">
        <p14:creationId xmlns:p14="http://schemas.microsoft.com/office/powerpoint/2010/main" val="2385279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E.g. 1 </a:t>
            </a:r>
          </a:p>
          <a:p>
            <a:pPr marL="0" indent="0">
              <a:buNone/>
            </a:pPr>
            <a:r>
              <a:rPr lang="en-US" dirty="0" smtClean="0"/>
              <a:t>some 5 new employees were hired to develop the web page, the HRD manager proposes that the training in the web development might </a:t>
            </a:r>
            <a:r>
              <a:rPr lang="en-US" dirty="0" smtClean="0">
                <a:solidFill>
                  <a:srgbClr val="FF0000"/>
                </a:solidFill>
              </a:rPr>
              <a:t>cause </a:t>
            </a:r>
            <a:r>
              <a:rPr lang="en-US" dirty="0" smtClean="0"/>
              <a:t>them to function more effectively. </a:t>
            </a:r>
            <a:r>
              <a:rPr lang="en-US" dirty="0" smtClean="0">
                <a:solidFill>
                  <a:srgbClr val="800000"/>
                </a:solidFill>
              </a:rPr>
              <a:t>But we cannot say that special training ALONE can CAUSED greater effectiveness. </a:t>
            </a:r>
          </a:p>
          <a:p>
            <a:pPr marL="0" indent="0">
              <a:buNone/>
            </a:pPr>
            <a:r>
              <a:rPr lang="en-US" dirty="0" smtClean="0">
                <a:solidFill>
                  <a:srgbClr val="800000"/>
                </a:solidFill>
              </a:rPr>
              <a:t>May be previous experience of some of the employees is a contaminating factor, if the true effect of the training has to be gauged, we need to control such contaminating variables. </a:t>
            </a:r>
          </a:p>
          <a:p>
            <a:pPr marL="0" indent="0">
              <a:buNone/>
            </a:pPr>
            <a:r>
              <a:rPr lang="en-US" dirty="0" smtClean="0">
                <a:solidFill>
                  <a:srgbClr val="800000"/>
                </a:solidFill>
              </a:rPr>
              <a:t>This might be done by not including those who already have had some experience with the web. This is what we mean when we say we have to control the </a:t>
            </a:r>
            <a:r>
              <a:rPr lang="en-US" dirty="0" err="1" smtClean="0">
                <a:solidFill>
                  <a:srgbClr val="800000"/>
                </a:solidFill>
              </a:rPr>
              <a:t>contamnating</a:t>
            </a:r>
            <a:r>
              <a:rPr lang="en-US" dirty="0" smtClean="0">
                <a:solidFill>
                  <a:srgbClr val="800000"/>
                </a:solidFill>
              </a:rPr>
              <a:t> factors.</a:t>
            </a:r>
            <a:endParaRPr lang="en-US" dirty="0" smtClean="0"/>
          </a:p>
          <a:p>
            <a:endParaRPr lang="en-US" dirty="0"/>
          </a:p>
        </p:txBody>
      </p:sp>
      <p:sp>
        <p:nvSpPr>
          <p:cNvPr id="4" name="Slide Number Placeholder 3"/>
          <p:cNvSpPr>
            <a:spLocks noGrp="1"/>
          </p:cNvSpPr>
          <p:nvPr>
            <p:ph type="sldNum" sz="quarter" idx="10"/>
          </p:nvPr>
        </p:nvSpPr>
        <p:spPr/>
        <p:txBody>
          <a:bodyPr/>
          <a:lstStyle/>
          <a:p>
            <a:fld id="{2F1602B9-4EEA-E747-BA50-FFA491183956}" type="slidenum">
              <a:rPr lang="en-US" smtClean="0"/>
              <a:t>6</a:t>
            </a:fld>
            <a:endParaRPr lang="en-US"/>
          </a:p>
        </p:txBody>
      </p:sp>
    </p:spTree>
    <p:extLst>
      <p:ext uri="{BB962C8B-B14F-4D97-AF65-F5344CB8AC3E}">
        <p14:creationId xmlns:p14="http://schemas.microsoft.com/office/powerpoint/2010/main" val="2567872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e.G 3.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how causal relationships are </a:t>
            </a:r>
            <a:r>
              <a:rPr lang="en-US" sz="1200" dirty="0" err="1" smtClean="0"/>
              <a:t>establed</a:t>
            </a:r>
            <a:r>
              <a:rPr lang="en-US" sz="1200" dirty="0" smtClean="0"/>
              <a:t> by manipulating the </a:t>
            </a:r>
            <a:r>
              <a:rPr lang="en-US" sz="1200" dirty="0" err="1" smtClean="0"/>
              <a:t>indp</a:t>
            </a:r>
            <a:r>
              <a:rPr lang="en-US" sz="1200" dirty="0" smtClean="0"/>
              <a:t> variable. Lets see. We want to test the </a:t>
            </a:r>
            <a:r>
              <a:rPr lang="en-US" sz="1200" b="1" dirty="0" smtClean="0"/>
              <a:t>effects of </a:t>
            </a:r>
            <a:r>
              <a:rPr lang="en-US" sz="1200" b="1" dirty="0" err="1" smtClean="0"/>
              <a:t>lightenning</a:t>
            </a:r>
            <a:r>
              <a:rPr lang="en-US" sz="1200" b="1" dirty="0" smtClean="0"/>
              <a:t> on workers </a:t>
            </a:r>
            <a:r>
              <a:rPr lang="en-US" sz="1200" dirty="0" smtClean="0"/>
              <a:t>production level among sewing machine operations. To establish cause and effect relationship, we must first measure the production levels of all the </a:t>
            </a:r>
            <a:r>
              <a:rPr lang="en-US" sz="1200" dirty="0" err="1" smtClean="0"/>
              <a:t>operatios</a:t>
            </a:r>
            <a:r>
              <a:rPr lang="en-US" sz="1200" dirty="0" smtClean="0"/>
              <a:t> over 15 day </a:t>
            </a:r>
            <a:r>
              <a:rPr lang="en-US" sz="1200" dirty="0" err="1" smtClean="0"/>
              <a:t>perios</a:t>
            </a:r>
            <a:r>
              <a:rPr lang="en-US" sz="1200" dirty="0" smtClean="0"/>
              <a:t> with the usual amount of light they work –say 60 watt lamps.  The we might split the </a:t>
            </a:r>
            <a:r>
              <a:rPr lang="en-US" sz="1200" dirty="0" err="1" smtClean="0"/>
              <a:t>gourp</a:t>
            </a:r>
            <a:r>
              <a:rPr lang="en-US" sz="1200" dirty="0" smtClean="0"/>
              <a:t> , into 3. and 20 </a:t>
            </a:r>
            <a:r>
              <a:rPr lang="en-US" sz="1200" dirty="0" err="1" smtClean="0"/>
              <a:t>memebrs</a:t>
            </a:r>
            <a:r>
              <a:rPr lang="en-US" sz="1200" dirty="0" smtClean="0"/>
              <a:t> in each, </a:t>
            </a:r>
            <a:r>
              <a:rPr lang="en-US" sz="1200" dirty="0" err="1" smtClean="0"/>
              <a:t>onewith</a:t>
            </a:r>
            <a:r>
              <a:rPr lang="en-US" sz="1200" dirty="0" smtClean="0"/>
              <a:t> 60 watt same, </a:t>
            </a:r>
            <a:r>
              <a:rPr lang="en-US" sz="1200" dirty="0" err="1" smtClean="0"/>
              <a:t>toher</a:t>
            </a:r>
            <a:r>
              <a:rPr lang="en-US" sz="1200" dirty="0" smtClean="0"/>
              <a:t> with 75 watt, and the 3</a:t>
            </a:r>
            <a:r>
              <a:rPr lang="en-US" sz="1200" baseline="30000" dirty="0" smtClean="0"/>
              <a:t>rd</a:t>
            </a:r>
            <a:r>
              <a:rPr lang="en-US" sz="1200" dirty="0" smtClean="0"/>
              <a:t> with 100 watt </a:t>
            </a:r>
            <a:r>
              <a:rPr lang="en-US" sz="1200" dirty="0" err="1" smtClean="0"/>
              <a:t>lightbulb</a:t>
            </a:r>
            <a:r>
              <a:rPr lang="en-US" sz="1200" dirty="0" smtClean="0"/>
              <a:t>. After the different groups have worked for 15 days,  </a:t>
            </a:r>
            <a:r>
              <a:rPr lang="en-US" sz="1200" dirty="0" err="1" smtClean="0"/>
              <a:t>indif</a:t>
            </a:r>
            <a:r>
              <a:rPr lang="en-US" sz="1200" dirty="0" smtClean="0"/>
              <a:t> intensity of light, </a:t>
            </a:r>
          </a:p>
          <a:p>
            <a:pPr marL="0" indent="0">
              <a:buNone/>
            </a:pPr>
            <a:r>
              <a:rPr lang="en-US" sz="1200" dirty="0" err="1" smtClean="0"/>
              <a:t>Isf</a:t>
            </a:r>
            <a:r>
              <a:rPr lang="en-US" sz="1200" dirty="0" smtClean="0"/>
              <a:t> our hypothesis is better lightening increase the production level is correct, then the </a:t>
            </a:r>
            <a:r>
              <a:rPr lang="en-US" sz="1200" dirty="0" err="1" smtClean="0"/>
              <a:t>subgorup</a:t>
            </a:r>
            <a:r>
              <a:rPr lang="en-US" sz="1200" dirty="0" smtClean="0"/>
              <a:t> (controlled group)should have no increase in production and the other 2 groups </a:t>
            </a:r>
            <a:r>
              <a:rPr lang="en-US" sz="1200" dirty="0" err="1" smtClean="0"/>
              <a:t>showl</a:t>
            </a:r>
            <a:r>
              <a:rPr lang="en-US" sz="1200" dirty="0" smtClean="0"/>
              <a:t> show increase. </a:t>
            </a:r>
          </a:p>
          <a:p>
            <a:pPr marL="0" indent="0">
              <a:buNone/>
            </a:pPr>
            <a:r>
              <a:rPr lang="en-US" sz="1200" dirty="0" smtClean="0"/>
              <a:t>In this case the </a:t>
            </a:r>
            <a:r>
              <a:rPr lang="en-US" sz="1200" u="sng" dirty="0" err="1" smtClean="0"/>
              <a:t>indp</a:t>
            </a:r>
            <a:r>
              <a:rPr lang="en-US" sz="1200" u="sng" dirty="0" smtClean="0"/>
              <a:t> variable LIGHTENNING  has been manipulated</a:t>
            </a:r>
            <a:r>
              <a:rPr lang="en-US" sz="1200" dirty="0" smtClean="0"/>
              <a:t>. This </a:t>
            </a:r>
            <a:r>
              <a:rPr lang="en-US" sz="1200" b="1" dirty="0" err="1" smtClean="0"/>
              <a:t>manipulaiton</a:t>
            </a:r>
            <a:r>
              <a:rPr lang="en-US" sz="1200" b="1" dirty="0" smtClean="0"/>
              <a:t> of the </a:t>
            </a:r>
            <a:r>
              <a:rPr lang="en-US" sz="1200" b="1" dirty="0" err="1" smtClean="0"/>
              <a:t>indp</a:t>
            </a:r>
            <a:r>
              <a:rPr lang="en-US" sz="1200" b="1" dirty="0" smtClean="0"/>
              <a:t> variable </a:t>
            </a:r>
            <a:r>
              <a:rPr lang="en-US" sz="1200" dirty="0" smtClean="0"/>
              <a:t>is known as</a:t>
            </a:r>
            <a:r>
              <a:rPr lang="en-US" sz="1200" b="1" dirty="0" smtClean="0"/>
              <a:t> TREATMENT </a:t>
            </a:r>
            <a:r>
              <a:rPr lang="en-US" sz="1200" dirty="0" smtClean="0"/>
              <a:t>and the </a:t>
            </a:r>
            <a:r>
              <a:rPr lang="en-US" sz="1200" u="sng" dirty="0" smtClean="0"/>
              <a:t>results of the TREATMEN</a:t>
            </a:r>
            <a:r>
              <a:rPr lang="en-US" sz="1200" dirty="0" smtClean="0"/>
              <a:t>T are called </a:t>
            </a:r>
            <a:r>
              <a:rPr lang="en-US" sz="1200" u="sng" dirty="0" smtClean="0"/>
              <a:t>TREATEMEENT EFFECTS.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2F1602B9-4EEA-E747-BA50-FFA491183956}" type="slidenum">
              <a:rPr lang="en-US" smtClean="0"/>
              <a:t>7</a:t>
            </a:fld>
            <a:endParaRPr lang="en-US"/>
          </a:p>
        </p:txBody>
      </p:sp>
    </p:spTree>
    <p:extLst>
      <p:ext uri="{BB962C8B-B14F-4D97-AF65-F5344CB8AC3E}">
        <p14:creationId xmlns:p14="http://schemas.microsoft.com/office/powerpoint/2010/main" val="742361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Advantages of randomization: </a:t>
            </a:r>
          </a:p>
          <a:p>
            <a:r>
              <a:rPr lang="en-US" dirty="0" smtClean="0"/>
              <a:t>The </a:t>
            </a:r>
            <a:r>
              <a:rPr lang="en-US" dirty="0" err="1" smtClean="0"/>
              <a:t>dif</a:t>
            </a:r>
            <a:r>
              <a:rPr lang="en-US" baseline="0" dirty="0" smtClean="0"/>
              <a:t> b/w matching and randomization is that in the former case individuals are</a:t>
            </a:r>
            <a:r>
              <a:rPr lang="en-US" b="1" baseline="0" dirty="0" smtClean="0"/>
              <a:t> </a:t>
            </a:r>
            <a:r>
              <a:rPr lang="en-US" b="1" baseline="0" dirty="0" err="1" smtClean="0"/>
              <a:t>delebratly</a:t>
            </a:r>
            <a:r>
              <a:rPr lang="en-US" b="1" baseline="0" dirty="0" smtClean="0"/>
              <a:t> and </a:t>
            </a:r>
            <a:r>
              <a:rPr lang="en-US" baseline="0" dirty="0" smtClean="0"/>
              <a:t>consciously </a:t>
            </a:r>
            <a:r>
              <a:rPr lang="en-US" u="sng" baseline="0" dirty="0" smtClean="0"/>
              <a:t>matched to control the differences among group member</a:t>
            </a:r>
            <a:r>
              <a:rPr lang="en-US" baseline="0" dirty="0" smtClean="0"/>
              <a:t>, whereas in the latter case </a:t>
            </a:r>
            <a:r>
              <a:rPr lang="en-US" b="1" baseline="0" dirty="0" smtClean="0"/>
              <a:t>we expect that </a:t>
            </a:r>
            <a:r>
              <a:rPr lang="en-US" baseline="0" dirty="0" smtClean="0"/>
              <a:t>the process of </a:t>
            </a:r>
            <a:r>
              <a:rPr lang="en-US" u="sng" baseline="0" dirty="0" smtClean="0"/>
              <a:t>randomization would distribute the inequalities among </a:t>
            </a:r>
            <a:r>
              <a:rPr lang="en-US" baseline="0" dirty="0" smtClean="0"/>
              <a:t>the </a:t>
            </a:r>
            <a:r>
              <a:rPr lang="en-US" baseline="0" dirty="0" err="1" smtClean="0"/>
              <a:t>froups</a:t>
            </a:r>
            <a:r>
              <a:rPr lang="en-US" baseline="0" dirty="0" smtClean="0"/>
              <a:t>, based on </a:t>
            </a:r>
            <a:r>
              <a:rPr lang="en-US" u="sng" baseline="0" dirty="0" smtClean="0"/>
              <a:t>the laws of normal distribution</a:t>
            </a:r>
            <a:r>
              <a:rPr lang="en-US" baseline="0" dirty="0" smtClean="0"/>
              <a:t>. </a:t>
            </a:r>
          </a:p>
          <a:p>
            <a:r>
              <a:rPr lang="en-US" baseline="0" dirty="0" smtClean="0"/>
              <a:t>Thus in </a:t>
            </a:r>
            <a:r>
              <a:rPr lang="en-US" b="1" baseline="0" dirty="0" smtClean="0"/>
              <a:t>Randomization, </a:t>
            </a:r>
            <a:r>
              <a:rPr lang="en-US" baseline="0" dirty="0" smtClean="0"/>
              <a:t>we need </a:t>
            </a:r>
            <a:r>
              <a:rPr lang="en-US" b="1" baseline="0" dirty="0" err="1" smtClean="0"/>
              <a:t>NOTto</a:t>
            </a:r>
            <a:r>
              <a:rPr lang="en-US" b="1" baseline="0" dirty="0" smtClean="0"/>
              <a:t> be </a:t>
            </a:r>
            <a:r>
              <a:rPr lang="en-US" baseline="0" dirty="0" smtClean="0"/>
              <a:t>concern about any known or unknown confounding factors.</a:t>
            </a:r>
          </a:p>
          <a:p>
            <a:r>
              <a:rPr lang="en-US" baseline="0" dirty="0" smtClean="0"/>
              <a:t>Compared to </a:t>
            </a:r>
            <a:r>
              <a:rPr lang="en-US" baseline="0" dirty="0" err="1" smtClean="0"/>
              <a:t>randomizaiton</a:t>
            </a:r>
            <a:r>
              <a:rPr lang="en-US" baseline="0" dirty="0" smtClean="0"/>
              <a:t>, matching might be l</a:t>
            </a:r>
            <a:r>
              <a:rPr lang="en-US" b="1" baseline="0" dirty="0" smtClean="0"/>
              <a:t>ess effective</a:t>
            </a:r>
            <a:r>
              <a:rPr lang="en-US" baseline="0" dirty="0" smtClean="0"/>
              <a:t>, since we may not know all the factors that could possibly contaminate the cause-and-effect relationship in any given situation.</a:t>
            </a:r>
          </a:p>
          <a:p>
            <a:r>
              <a:rPr lang="en-US" baseline="0" dirty="0" smtClean="0"/>
              <a:t>Even we may know the confounding </a:t>
            </a:r>
            <a:r>
              <a:rPr lang="en-US" baseline="0" dirty="0" err="1" smtClean="0"/>
              <a:t>factores</a:t>
            </a:r>
            <a:r>
              <a:rPr lang="en-US" baseline="0" dirty="0" smtClean="0"/>
              <a:t>, but </a:t>
            </a:r>
            <a:r>
              <a:rPr lang="en-US" b="1" baseline="0" dirty="0" smtClean="0"/>
              <a:t>still may not be able to find a match for all </a:t>
            </a:r>
            <a:r>
              <a:rPr lang="en-US" baseline="0" dirty="0" smtClean="0"/>
              <a:t>such variables. E.g. </a:t>
            </a:r>
            <a:r>
              <a:rPr lang="en-US" baseline="0" dirty="0" err="1" smtClean="0"/>
              <a:t>geder</a:t>
            </a:r>
            <a:r>
              <a:rPr lang="en-US" baseline="0" dirty="0" smtClean="0"/>
              <a:t>, if 4 groups, but 2 women overall… thus randomization is better as compare to matching to some extent</a:t>
            </a:r>
          </a:p>
          <a:p>
            <a:r>
              <a:rPr lang="en-US" baseline="0" dirty="0" smtClean="0"/>
              <a:t>Thus remember, </a:t>
            </a:r>
            <a:r>
              <a:rPr lang="en-US" b="1" baseline="0" dirty="0" smtClean="0"/>
              <a:t>LAB </a:t>
            </a:r>
            <a:r>
              <a:rPr lang="en-US" b="1" baseline="0" dirty="0" err="1" smtClean="0"/>
              <a:t>EXPERIMENTal</a:t>
            </a:r>
            <a:r>
              <a:rPr lang="en-US" b="1" baseline="0" dirty="0" smtClean="0"/>
              <a:t> designs </a:t>
            </a:r>
            <a:r>
              <a:rPr lang="en-US" baseline="0" dirty="0" smtClean="0"/>
              <a:t>involve control of contaminating variables through the process of </a:t>
            </a:r>
            <a:r>
              <a:rPr lang="en-US" u="sng" baseline="0" dirty="0" err="1" smtClean="0"/>
              <a:t>eithercontrolling</a:t>
            </a:r>
            <a:r>
              <a:rPr lang="en-US" u="sng" baseline="0" dirty="0" smtClean="0"/>
              <a:t> ( matching or </a:t>
            </a:r>
            <a:r>
              <a:rPr lang="en-US" u="sng" baseline="0" dirty="0" err="1" smtClean="0"/>
              <a:t>randomizaiton</a:t>
            </a:r>
            <a:r>
              <a:rPr lang="en-US" u="sng" baseline="0" dirty="0" smtClean="0"/>
              <a:t>)  and manipulation </a:t>
            </a:r>
            <a:r>
              <a:rPr lang="en-US" baseline="0" dirty="0" smtClean="0"/>
              <a:t>of the TREATMENT. </a:t>
            </a:r>
          </a:p>
          <a:p>
            <a:endParaRPr lang="en-US" dirty="0"/>
          </a:p>
        </p:txBody>
      </p:sp>
      <p:sp>
        <p:nvSpPr>
          <p:cNvPr id="4" name="Slide Number Placeholder 3"/>
          <p:cNvSpPr>
            <a:spLocks noGrp="1"/>
          </p:cNvSpPr>
          <p:nvPr>
            <p:ph type="sldNum" sz="quarter" idx="10"/>
          </p:nvPr>
        </p:nvSpPr>
        <p:spPr/>
        <p:txBody>
          <a:bodyPr/>
          <a:lstStyle/>
          <a:p>
            <a:fld id="{2F1602B9-4EEA-E747-BA50-FFA491183956}" type="slidenum">
              <a:rPr lang="en-US" smtClean="0"/>
              <a:t>8</a:t>
            </a:fld>
            <a:endParaRPr lang="en-US"/>
          </a:p>
        </p:txBody>
      </p:sp>
    </p:spTree>
    <p:extLst>
      <p:ext uri="{BB962C8B-B14F-4D97-AF65-F5344CB8AC3E}">
        <p14:creationId xmlns:p14="http://schemas.microsoft.com/office/powerpoint/2010/main" val="36232734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validity for experimental </a:t>
            </a:r>
            <a:r>
              <a:rPr lang="en-US" dirty="0" err="1" smtClean="0"/>
              <a:t>designes</a:t>
            </a:r>
            <a:r>
              <a:rPr lang="en-US" dirty="0" smtClean="0"/>
              <a:t>….. Remember…. So do not confuse it with the validity and reliability of statistical</a:t>
            </a:r>
            <a:r>
              <a:rPr lang="en-US" baseline="0" dirty="0" smtClean="0"/>
              <a:t> model or equation…</a:t>
            </a:r>
          </a:p>
          <a:p>
            <a:endParaRPr lang="en-US" baseline="0" dirty="0" smtClean="0"/>
          </a:p>
          <a:p>
            <a:pPr marL="0" indent="0">
              <a:buNone/>
            </a:pPr>
            <a:r>
              <a:rPr lang="en-US" sz="1200" dirty="0" smtClean="0"/>
              <a:t>e.g.1 if in contrived setting, we conducted the training on </a:t>
            </a:r>
            <a:r>
              <a:rPr lang="en-US" sz="1200" b="1" dirty="0" smtClean="0"/>
              <a:t>screwing nuts </a:t>
            </a:r>
            <a:r>
              <a:rPr lang="en-US" sz="1200" dirty="0" smtClean="0"/>
              <a:t>and bolts onto a </a:t>
            </a:r>
            <a:r>
              <a:rPr lang="en-US" sz="1200" dirty="0" err="1" smtClean="0"/>
              <a:t>plaastic</a:t>
            </a:r>
            <a:r>
              <a:rPr lang="en-US" sz="1200" dirty="0" smtClean="0"/>
              <a:t> frame, and results indicate that the groups who </a:t>
            </a:r>
            <a:r>
              <a:rPr lang="en-US" sz="1200" b="1" dirty="0" smtClean="0"/>
              <a:t>were paid piece rate </a:t>
            </a:r>
            <a:r>
              <a:rPr lang="en-US" sz="1200" dirty="0" smtClean="0"/>
              <a:t>were more productive then those who were paid hourly rate, to what extent can we then say that this would be true of the sophisticated nature of the jobs performed in </a:t>
            </a:r>
            <a:r>
              <a:rPr lang="en-US" sz="1200" dirty="0" err="1" smtClean="0"/>
              <a:t>organizaitons</a:t>
            </a:r>
            <a:r>
              <a:rPr lang="en-US" sz="1200" dirty="0" smtClean="0"/>
              <a:t>?</a:t>
            </a:r>
          </a:p>
          <a:p>
            <a:pPr marL="0" indent="0">
              <a:buNone/>
            </a:pPr>
            <a:endParaRPr lang="en-US" sz="1200" dirty="0" smtClean="0"/>
          </a:p>
          <a:p>
            <a:pPr marL="0" indent="0">
              <a:buNone/>
            </a:pPr>
            <a:r>
              <a:rPr lang="en-US" sz="1200" dirty="0" smtClean="0"/>
              <a:t>The tasks in the </a:t>
            </a:r>
            <a:r>
              <a:rPr lang="en-US" sz="1200" b="1" dirty="0" err="1" smtClean="0"/>
              <a:t>organisational</a:t>
            </a:r>
            <a:r>
              <a:rPr lang="en-US" sz="1200" b="1" dirty="0" smtClean="0"/>
              <a:t> settings </a:t>
            </a:r>
            <a:r>
              <a:rPr lang="en-US" sz="1200" dirty="0" smtClean="0"/>
              <a:t>are far more</a:t>
            </a:r>
            <a:r>
              <a:rPr lang="en-US" sz="1200" b="1" dirty="0" smtClean="0"/>
              <a:t> complex </a:t>
            </a:r>
            <a:r>
              <a:rPr lang="en-US" sz="1200" dirty="0" smtClean="0"/>
              <a:t>and there might be </a:t>
            </a:r>
            <a:r>
              <a:rPr lang="en-US" sz="1200" b="1" dirty="0" smtClean="0"/>
              <a:t>several confounding variables </a:t>
            </a:r>
            <a:r>
              <a:rPr lang="en-US" sz="1200" dirty="0" smtClean="0"/>
              <a:t>that cannot be controlled-for example, experience, etc… </a:t>
            </a:r>
          </a:p>
          <a:p>
            <a:pPr marL="0" indent="0">
              <a:buNone/>
            </a:pPr>
            <a:r>
              <a:rPr lang="en-US" sz="1200" dirty="0" smtClean="0"/>
              <a:t>Under such circumstances, we cannot be sure that the cause-and-effect </a:t>
            </a:r>
            <a:r>
              <a:rPr lang="en-US" sz="1200" dirty="0" err="1" smtClean="0"/>
              <a:t>relaitonship</a:t>
            </a:r>
            <a:r>
              <a:rPr lang="en-US" sz="1200" dirty="0" smtClean="0"/>
              <a:t> found in the lab experiment is necessarily likely to hold true in field setting. </a:t>
            </a:r>
          </a:p>
          <a:p>
            <a:pPr marL="0" indent="0">
              <a:buNone/>
            </a:pPr>
            <a:r>
              <a:rPr lang="en-US" sz="1200" dirty="0" smtClean="0"/>
              <a:t>To test the causal </a:t>
            </a:r>
            <a:r>
              <a:rPr lang="en-US" sz="1200" dirty="0" err="1" smtClean="0"/>
              <a:t>relaitonships</a:t>
            </a:r>
            <a:r>
              <a:rPr lang="en-US" sz="1200" dirty="0" smtClean="0"/>
              <a:t> in the org setting, FIELD EXPERIMENTS are done. </a:t>
            </a:r>
          </a:p>
          <a:p>
            <a:endParaRPr lang="en-US" dirty="0"/>
          </a:p>
        </p:txBody>
      </p:sp>
      <p:sp>
        <p:nvSpPr>
          <p:cNvPr id="4" name="Slide Number Placeholder 3"/>
          <p:cNvSpPr>
            <a:spLocks noGrp="1"/>
          </p:cNvSpPr>
          <p:nvPr>
            <p:ph type="sldNum" sz="quarter" idx="10"/>
          </p:nvPr>
        </p:nvSpPr>
        <p:spPr/>
        <p:txBody>
          <a:bodyPr/>
          <a:lstStyle/>
          <a:p>
            <a:fld id="{2F1602B9-4EEA-E747-BA50-FFA491183956}" type="slidenum">
              <a:rPr lang="en-US" smtClean="0"/>
              <a:t>9</a:t>
            </a:fld>
            <a:endParaRPr lang="en-US"/>
          </a:p>
        </p:txBody>
      </p:sp>
    </p:spTree>
    <p:extLst>
      <p:ext uri="{BB962C8B-B14F-4D97-AF65-F5344CB8AC3E}">
        <p14:creationId xmlns:p14="http://schemas.microsoft.com/office/powerpoint/2010/main" val="932355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e.g. 1.</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If there are </a:t>
            </a:r>
            <a:r>
              <a:rPr lang="en-US" sz="1200" b="1" dirty="0" smtClean="0"/>
              <a:t>different shifts </a:t>
            </a:r>
            <a:r>
              <a:rPr lang="en-US" sz="1200" dirty="0" smtClean="0"/>
              <a:t>in the production plant, and we check the effects of the </a:t>
            </a:r>
            <a:r>
              <a:rPr lang="en-US" sz="1200" b="1" dirty="0" smtClean="0"/>
              <a:t>piece rate system </a:t>
            </a:r>
            <a:r>
              <a:rPr lang="en-US" sz="1200" dirty="0" smtClean="0"/>
              <a:t>, one shift can be used as the control group, and the two other shifts given </a:t>
            </a:r>
            <a:r>
              <a:rPr lang="en-US" sz="1200" b="1" dirty="0" smtClean="0"/>
              <a:t>2 different treatments </a:t>
            </a:r>
            <a:r>
              <a:rPr lang="en-US" sz="1200" dirty="0" smtClean="0"/>
              <a:t>or the same treatment –that is different piece rates or the same piece rate. </a:t>
            </a:r>
          </a:p>
          <a:p>
            <a:endParaRPr lang="en-US" dirty="0"/>
          </a:p>
        </p:txBody>
      </p:sp>
      <p:sp>
        <p:nvSpPr>
          <p:cNvPr id="4" name="Slide Number Placeholder 3"/>
          <p:cNvSpPr>
            <a:spLocks noGrp="1"/>
          </p:cNvSpPr>
          <p:nvPr>
            <p:ph type="sldNum" sz="quarter" idx="10"/>
          </p:nvPr>
        </p:nvSpPr>
        <p:spPr/>
        <p:txBody>
          <a:bodyPr/>
          <a:lstStyle/>
          <a:p>
            <a:fld id="{2F1602B9-4EEA-E747-BA50-FFA491183956}" type="slidenum">
              <a:rPr lang="en-US" smtClean="0"/>
              <a:t>10</a:t>
            </a:fld>
            <a:endParaRPr lang="en-US"/>
          </a:p>
        </p:txBody>
      </p:sp>
    </p:spTree>
    <p:extLst>
      <p:ext uri="{BB962C8B-B14F-4D97-AF65-F5344CB8AC3E}">
        <p14:creationId xmlns:p14="http://schemas.microsoft.com/office/powerpoint/2010/main" val="34982380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rgbClr val="FF0000"/>
                </a:solidFill>
              </a:rPr>
              <a:t>Field</a:t>
            </a:r>
            <a:r>
              <a:rPr lang="en-US" sz="1200" b="1" baseline="0" dirty="0" smtClean="0">
                <a:solidFill>
                  <a:srgbClr val="FF0000"/>
                </a:solidFill>
              </a:rPr>
              <a:t> Experiments:</a:t>
            </a:r>
            <a:endParaRPr lang="en-US" sz="1200" b="1" dirty="0" smtClean="0">
              <a:solidFill>
                <a:srgbClr val="FF0000"/>
              </a:solidFill>
            </a:endParaRPr>
          </a:p>
          <a:p>
            <a:r>
              <a:rPr lang="en-US" sz="1200" dirty="0" smtClean="0">
                <a:solidFill>
                  <a:srgbClr val="FF0000"/>
                </a:solidFill>
              </a:rPr>
              <a:t>more external validity </a:t>
            </a:r>
            <a:r>
              <a:rPr lang="en-US" sz="1200" dirty="0" smtClean="0"/>
              <a:t>(</a:t>
            </a:r>
            <a:r>
              <a:rPr lang="en-US" sz="1200" dirty="0" err="1" smtClean="0"/>
              <a:t>i.e</a:t>
            </a:r>
            <a:r>
              <a:rPr lang="en-US" sz="1200" dirty="0" smtClean="0"/>
              <a:t> the results are more generalizable to other similar organizational settings)</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solidFill>
                  <a:srgbClr val="FF0000"/>
                </a:solidFill>
              </a:rPr>
              <a:t>less internal validity </a:t>
            </a:r>
            <a:r>
              <a:rPr lang="en-US" sz="1200" dirty="0" smtClean="0"/>
              <a:t>(i.e. we cannot be certain of the extent to which variable X alone causes variable Y).</a:t>
            </a:r>
          </a:p>
          <a:p>
            <a:endParaRPr lang="en-US" dirty="0" smtClean="0"/>
          </a:p>
          <a:p>
            <a:r>
              <a:rPr lang="en-US" dirty="0" smtClean="0"/>
              <a:t>Lab Experiment: </a:t>
            </a:r>
          </a:p>
          <a:p>
            <a:r>
              <a:rPr lang="en-US" sz="1200" dirty="0" smtClean="0"/>
              <a:t>Reverse is true (the internal validity is high but the external validity is rather low).</a:t>
            </a:r>
            <a:endParaRPr lang="en-US" dirty="0"/>
          </a:p>
        </p:txBody>
      </p:sp>
      <p:sp>
        <p:nvSpPr>
          <p:cNvPr id="4" name="Slide Number Placeholder 3"/>
          <p:cNvSpPr>
            <a:spLocks noGrp="1"/>
          </p:cNvSpPr>
          <p:nvPr>
            <p:ph type="sldNum" sz="quarter" idx="10"/>
          </p:nvPr>
        </p:nvSpPr>
        <p:spPr/>
        <p:txBody>
          <a:bodyPr/>
          <a:lstStyle/>
          <a:p>
            <a:fld id="{2F1602B9-4EEA-E747-BA50-FFA491183956}" type="slidenum">
              <a:rPr lang="en-US" smtClean="0"/>
              <a:t>11</a:t>
            </a:fld>
            <a:endParaRPr lang="en-US"/>
          </a:p>
        </p:txBody>
      </p:sp>
    </p:spTree>
    <p:extLst>
      <p:ext uri="{BB962C8B-B14F-4D97-AF65-F5344CB8AC3E}">
        <p14:creationId xmlns:p14="http://schemas.microsoft.com/office/powerpoint/2010/main" val="15900668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sz="1200" dirty="0" smtClean="0"/>
          </a:p>
          <a:p>
            <a:pPr marL="0" indent="0">
              <a:buNone/>
            </a:pPr>
            <a:r>
              <a:rPr lang="en-US" sz="1200" dirty="0" smtClean="0"/>
              <a:t> E.g. manager of cheese store wants test the effects of “buy one, get one free” sales promotion for a week. He carefully records the sales of the cheese to assess the effect of the promotion.  However, on the very day his sales promotion goes into </a:t>
            </a:r>
            <a:r>
              <a:rPr lang="en-US" sz="1200" dirty="0" err="1" smtClean="0"/>
              <a:t>effecct</a:t>
            </a:r>
            <a:r>
              <a:rPr lang="en-US" sz="1200" dirty="0" smtClean="0"/>
              <a:t>, the cotton industry launches multimedia advertisement on use of cotton cloth and its benefits. </a:t>
            </a:r>
          </a:p>
          <a:p>
            <a:pPr marL="0" indent="0">
              <a:buNone/>
            </a:pPr>
            <a:r>
              <a:rPr lang="en-US" sz="1200" dirty="0" smtClean="0"/>
              <a:t>The sales of the dairy products including cheese go up in all stores including the one experiment had been in progress. Here because of unexpected advertisement one cannot be sure how much of the </a:t>
            </a:r>
            <a:r>
              <a:rPr lang="en-US" sz="1200" dirty="0" err="1" smtClean="0"/>
              <a:t>incerse</a:t>
            </a:r>
            <a:r>
              <a:rPr lang="en-US" sz="1200" dirty="0" smtClean="0"/>
              <a:t> in sales </a:t>
            </a:r>
            <a:r>
              <a:rPr lang="en-US" sz="1200" dirty="0" err="1" smtClean="0"/>
              <a:t>ot</a:t>
            </a:r>
            <a:r>
              <a:rPr lang="en-US" sz="1200" dirty="0" smtClean="0"/>
              <a:t> eh packed cheese in question as due to the sales promotion and how much to the advertisement of dairy farmers’ association. Thus the effect of HISTORY has reduced the internal validity or faith that can be </a:t>
            </a:r>
            <a:r>
              <a:rPr lang="en-US" sz="1200" dirty="0" err="1" smtClean="0"/>
              <a:t>placedon</a:t>
            </a:r>
            <a:r>
              <a:rPr lang="en-US" sz="1200" dirty="0" smtClean="0"/>
              <a:t> the conclusion that the sales promotion caused the increase in sales. </a:t>
            </a:r>
          </a:p>
          <a:p>
            <a:endParaRPr lang="en-US" sz="1200" dirty="0" smtClean="0"/>
          </a:p>
          <a:p>
            <a:endParaRPr lang="en-US" dirty="0"/>
          </a:p>
        </p:txBody>
      </p:sp>
      <p:sp>
        <p:nvSpPr>
          <p:cNvPr id="4" name="Slide Number Placeholder 3"/>
          <p:cNvSpPr>
            <a:spLocks noGrp="1"/>
          </p:cNvSpPr>
          <p:nvPr>
            <p:ph type="sldNum" sz="quarter" idx="10"/>
          </p:nvPr>
        </p:nvSpPr>
        <p:spPr/>
        <p:txBody>
          <a:bodyPr/>
          <a:lstStyle/>
          <a:p>
            <a:fld id="{2F1602B9-4EEA-E747-BA50-FFA491183956}" type="slidenum">
              <a:rPr lang="en-US" smtClean="0"/>
              <a:t>13</a:t>
            </a:fld>
            <a:endParaRPr lang="en-US"/>
          </a:p>
        </p:txBody>
      </p:sp>
    </p:spTree>
    <p:extLst>
      <p:ext uri="{BB962C8B-B14F-4D97-AF65-F5344CB8AC3E}">
        <p14:creationId xmlns:p14="http://schemas.microsoft.com/office/powerpoint/2010/main" val="2196608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432507-A603-764E-AECF-4291781FD792}" type="datetimeFigureOut">
              <a:rPr lang="en-US" smtClean="0"/>
              <a:t>20/03/20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C1D31-F874-134B-A403-3B4BC8E2B464}" type="slidenum">
              <a:rPr lang="en-US" smtClean="0"/>
              <a:t>‹#›</a:t>
            </a:fld>
            <a:endParaRPr lang="en-US"/>
          </a:p>
        </p:txBody>
      </p:sp>
    </p:spTree>
    <p:extLst>
      <p:ext uri="{BB962C8B-B14F-4D97-AF65-F5344CB8AC3E}">
        <p14:creationId xmlns:p14="http://schemas.microsoft.com/office/powerpoint/2010/main" val="827444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432507-A603-764E-AECF-4291781FD792}" type="datetimeFigureOut">
              <a:rPr lang="en-US" smtClean="0"/>
              <a:t>20/03/20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C1D31-F874-134B-A403-3B4BC8E2B464}" type="slidenum">
              <a:rPr lang="en-US" smtClean="0"/>
              <a:t>‹#›</a:t>
            </a:fld>
            <a:endParaRPr lang="en-US"/>
          </a:p>
        </p:txBody>
      </p:sp>
    </p:spTree>
    <p:extLst>
      <p:ext uri="{BB962C8B-B14F-4D97-AF65-F5344CB8AC3E}">
        <p14:creationId xmlns:p14="http://schemas.microsoft.com/office/powerpoint/2010/main" val="2569076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432507-A603-764E-AECF-4291781FD792}" type="datetimeFigureOut">
              <a:rPr lang="en-US" smtClean="0"/>
              <a:t>20/03/20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C1D31-F874-134B-A403-3B4BC8E2B464}" type="slidenum">
              <a:rPr lang="en-US" smtClean="0"/>
              <a:t>‹#›</a:t>
            </a:fld>
            <a:endParaRPr lang="en-US"/>
          </a:p>
        </p:txBody>
      </p:sp>
    </p:spTree>
    <p:extLst>
      <p:ext uri="{BB962C8B-B14F-4D97-AF65-F5344CB8AC3E}">
        <p14:creationId xmlns:p14="http://schemas.microsoft.com/office/powerpoint/2010/main" val="1336047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432507-A603-764E-AECF-4291781FD792}" type="datetimeFigureOut">
              <a:rPr lang="en-US" smtClean="0"/>
              <a:t>20/03/20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C1D31-F874-134B-A403-3B4BC8E2B464}" type="slidenum">
              <a:rPr lang="en-US" smtClean="0"/>
              <a:t>‹#›</a:t>
            </a:fld>
            <a:endParaRPr lang="en-US"/>
          </a:p>
        </p:txBody>
      </p:sp>
    </p:spTree>
    <p:extLst>
      <p:ext uri="{BB962C8B-B14F-4D97-AF65-F5344CB8AC3E}">
        <p14:creationId xmlns:p14="http://schemas.microsoft.com/office/powerpoint/2010/main" val="4125122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432507-A603-764E-AECF-4291781FD792}" type="datetimeFigureOut">
              <a:rPr lang="en-US" smtClean="0"/>
              <a:t>20/03/20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C1D31-F874-134B-A403-3B4BC8E2B464}" type="slidenum">
              <a:rPr lang="en-US" smtClean="0"/>
              <a:t>‹#›</a:t>
            </a:fld>
            <a:endParaRPr lang="en-US"/>
          </a:p>
        </p:txBody>
      </p:sp>
    </p:spTree>
    <p:extLst>
      <p:ext uri="{BB962C8B-B14F-4D97-AF65-F5344CB8AC3E}">
        <p14:creationId xmlns:p14="http://schemas.microsoft.com/office/powerpoint/2010/main" val="417143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432507-A603-764E-AECF-4291781FD792}" type="datetimeFigureOut">
              <a:rPr lang="en-US" smtClean="0"/>
              <a:t>20/03/20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BC1D31-F874-134B-A403-3B4BC8E2B464}" type="slidenum">
              <a:rPr lang="en-US" smtClean="0"/>
              <a:t>‹#›</a:t>
            </a:fld>
            <a:endParaRPr lang="en-US"/>
          </a:p>
        </p:txBody>
      </p:sp>
    </p:spTree>
    <p:extLst>
      <p:ext uri="{BB962C8B-B14F-4D97-AF65-F5344CB8AC3E}">
        <p14:creationId xmlns:p14="http://schemas.microsoft.com/office/powerpoint/2010/main" val="2018657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432507-A603-764E-AECF-4291781FD792}" type="datetimeFigureOut">
              <a:rPr lang="en-US" smtClean="0"/>
              <a:t>20/03/20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BC1D31-F874-134B-A403-3B4BC8E2B464}" type="slidenum">
              <a:rPr lang="en-US" smtClean="0"/>
              <a:t>‹#›</a:t>
            </a:fld>
            <a:endParaRPr lang="en-US"/>
          </a:p>
        </p:txBody>
      </p:sp>
    </p:spTree>
    <p:extLst>
      <p:ext uri="{BB962C8B-B14F-4D97-AF65-F5344CB8AC3E}">
        <p14:creationId xmlns:p14="http://schemas.microsoft.com/office/powerpoint/2010/main" val="1061802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432507-A603-764E-AECF-4291781FD792}" type="datetimeFigureOut">
              <a:rPr lang="en-US" smtClean="0"/>
              <a:t>20/03/20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BC1D31-F874-134B-A403-3B4BC8E2B464}" type="slidenum">
              <a:rPr lang="en-US" smtClean="0"/>
              <a:t>‹#›</a:t>
            </a:fld>
            <a:endParaRPr lang="en-US"/>
          </a:p>
        </p:txBody>
      </p:sp>
    </p:spTree>
    <p:extLst>
      <p:ext uri="{BB962C8B-B14F-4D97-AF65-F5344CB8AC3E}">
        <p14:creationId xmlns:p14="http://schemas.microsoft.com/office/powerpoint/2010/main" val="3012136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432507-A603-764E-AECF-4291781FD792}" type="datetimeFigureOut">
              <a:rPr lang="en-US" smtClean="0"/>
              <a:t>20/03/20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BC1D31-F874-134B-A403-3B4BC8E2B464}" type="slidenum">
              <a:rPr lang="en-US" smtClean="0"/>
              <a:t>‹#›</a:t>
            </a:fld>
            <a:endParaRPr lang="en-US"/>
          </a:p>
        </p:txBody>
      </p:sp>
    </p:spTree>
    <p:extLst>
      <p:ext uri="{BB962C8B-B14F-4D97-AF65-F5344CB8AC3E}">
        <p14:creationId xmlns:p14="http://schemas.microsoft.com/office/powerpoint/2010/main" val="4055506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432507-A603-764E-AECF-4291781FD792}" type="datetimeFigureOut">
              <a:rPr lang="en-US" smtClean="0"/>
              <a:t>20/03/20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BC1D31-F874-134B-A403-3B4BC8E2B464}" type="slidenum">
              <a:rPr lang="en-US" smtClean="0"/>
              <a:t>‹#›</a:t>
            </a:fld>
            <a:endParaRPr lang="en-US"/>
          </a:p>
        </p:txBody>
      </p:sp>
    </p:spTree>
    <p:extLst>
      <p:ext uri="{BB962C8B-B14F-4D97-AF65-F5344CB8AC3E}">
        <p14:creationId xmlns:p14="http://schemas.microsoft.com/office/powerpoint/2010/main" val="274420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432507-A603-764E-AECF-4291781FD792}" type="datetimeFigureOut">
              <a:rPr lang="en-US" smtClean="0"/>
              <a:t>20/03/20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BC1D31-F874-134B-A403-3B4BC8E2B464}" type="slidenum">
              <a:rPr lang="en-US" smtClean="0"/>
              <a:t>‹#›</a:t>
            </a:fld>
            <a:endParaRPr lang="en-US"/>
          </a:p>
        </p:txBody>
      </p:sp>
    </p:spTree>
    <p:extLst>
      <p:ext uri="{BB962C8B-B14F-4D97-AF65-F5344CB8AC3E}">
        <p14:creationId xmlns:p14="http://schemas.microsoft.com/office/powerpoint/2010/main" val="372748369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432507-A603-764E-AECF-4291781FD792}" type="datetimeFigureOut">
              <a:rPr lang="en-US" smtClean="0"/>
              <a:t>20/03/20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BC1D31-F874-134B-A403-3B4BC8E2B464}" type="slidenum">
              <a:rPr lang="en-US" smtClean="0"/>
              <a:t>‹#›</a:t>
            </a:fld>
            <a:endParaRPr lang="en-US"/>
          </a:p>
        </p:txBody>
      </p:sp>
    </p:spTree>
    <p:extLst>
      <p:ext uri="{BB962C8B-B14F-4D97-AF65-F5344CB8AC3E}">
        <p14:creationId xmlns:p14="http://schemas.microsoft.com/office/powerpoint/2010/main" val="24785427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rziaemail@gmail.com" TargetMode="External"/><Relationship Id="rId4" Type="http://schemas.openxmlformats.org/officeDocument/2006/relationships/hyperlink" Target="http://www.AcademyofResearch.co.uk" TargetMode="External"/><Relationship Id="rId5" Type="http://schemas.openxmlformats.org/officeDocument/2006/relationships/hyperlink" Target="mailto:scholarknowledge@gmail.com" TargetMode="External"/><Relationship Id="rId6" Type="http://schemas.openxmlformats.org/officeDocument/2006/relationships/image" Target="../media/image1.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hyperlink" Target="mailto:scholarknowledge@gmail.com" TargetMode="Externa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hyperlink" Target="mailto:scholarknowledge@gmail.com"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mailto:scholarknowledge@gmail.com"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mailto:scholarknowledge@gmail.com"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scholarknowledge@gmail.com"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scholarknowledge@gmail.com"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scholarknowledge@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scholarknowledge@gmail.com"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scholarknowledge@gmail.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mailto:scholarknowledge@gmail.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2"/>
          <p:cNvSpPr>
            <a:spLocks noGrp="1"/>
          </p:cNvSpPr>
          <p:nvPr>
            <p:ph type="title" idx="4294967295"/>
          </p:nvPr>
        </p:nvSpPr>
        <p:spPr>
          <a:xfrm>
            <a:off x="0" y="304800"/>
            <a:ext cx="8991600" cy="1524000"/>
          </a:xfrm>
        </p:spPr>
        <p:txBody>
          <a:bodyPr rtlCol="0">
            <a:normAutofit fontScale="90000"/>
          </a:bodyPr>
          <a:lstStyle/>
          <a:p>
            <a:pPr eaLnBrk="1" fontAlgn="auto" hangingPunct="1">
              <a:lnSpc>
                <a:spcPct val="130000"/>
              </a:lnSpc>
              <a:spcAft>
                <a:spcPts val="0"/>
              </a:spcAft>
              <a:defRPr/>
            </a:pPr>
            <a:r>
              <a:rPr lang="en-US" sz="4800" b="1" dirty="0">
                <a:solidFill>
                  <a:srgbClr val="FF0000"/>
                </a:solidFill>
                <a:latin typeface="Times New Roman" charset="0"/>
                <a:cs typeface="Times New Roman" charset="0"/>
              </a:rPr>
              <a:t>Research </a:t>
            </a:r>
            <a:r>
              <a:rPr lang="en-US" sz="4800" b="1" dirty="0" smtClean="0">
                <a:solidFill>
                  <a:srgbClr val="FF0000"/>
                </a:solidFill>
                <a:latin typeface="Times New Roman" charset="0"/>
                <a:cs typeface="Times New Roman" charset="0"/>
              </a:rPr>
              <a:t>Methodology</a:t>
            </a:r>
            <a:r>
              <a:rPr lang="en-US" sz="4800" b="1" dirty="0" smtClean="0">
                <a:solidFill>
                  <a:srgbClr val="FF0000"/>
                </a:solidFill>
                <a:latin typeface="Times New Roman" charset="0"/>
                <a:ea typeface="+mj-ea"/>
                <a:cs typeface="Times New Roman" charset="0"/>
              </a:rPr>
              <a:t> </a:t>
            </a:r>
            <a:r>
              <a:rPr lang="en-US" sz="4800" b="1" dirty="0">
                <a:solidFill>
                  <a:srgbClr val="FF0000"/>
                </a:solidFill>
                <a:latin typeface="Times New Roman" charset="0"/>
                <a:ea typeface="+mj-ea"/>
                <a:cs typeface="Times New Roman" charset="0"/>
              </a:rPr>
              <a:t/>
            </a:r>
            <a:br>
              <a:rPr lang="en-US" sz="4800" b="1" dirty="0">
                <a:solidFill>
                  <a:srgbClr val="FF0000"/>
                </a:solidFill>
                <a:latin typeface="Times New Roman" charset="0"/>
                <a:ea typeface="+mj-ea"/>
                <a:cs typeface="Times New Roman" charset="0"/>
              </a:rPr>
            </a:br>
            <a:r>
              <a:rPr lang="en-US" sz="3200" dirty="0">
                <a:solidFill>
                  <a:schemeClr val="tx1"/>
                </a:solidFill>
                <a:latin typeface="Times New Roman" charset="0"/>
                <a:ea typeface="+mj-ea"/>
                <a:cs typeface="Times New Roman" charset="0"/>
              </a:rPr>
              <a:t>By </a:t>
            </a:r>
            <a:r>
              <a:rPr lang="en-US" sz="4000" b="1" dirty="0">
                <a:solidFill>
                  <a:schemeClr val="tx1"/>
                </a:solidFill>
                <a:latin typeface="Times New Roman" charset="0"/>
                <a:ea typeface="+mj-ea"/>
                <a:cs typeface="Times New Roman" charset="0"/>
              </a:rPr>
              <a:t/>
            </a:r>
            <a:br>
              <a:rPr lang="en-US" sz="4000" b="1" dirty="0">
                <a:solidFill>
                  <a:schemeClr val="tx1"/>
                </a:solidFill>
                <a:latin typeface="Times New Roman" charset="0"/>
                <a:ea typeface="+mj-ea"/>
                <a:cs typeface="Times New Roman" charset="0"/>
              </a:rPr>
            </a:br>
            <a:r>
              <a:rPr lang="en-US" sz="4000" b="1" dirty="0">
                <a:solidFill>
                  <a:schemeClr val="tx1"/>
                </a:solidFill>
                <a:latin typeface="Times New Roman" charset="0"/>
                <a:ea typeface="+mj-ea"/>
                <a:cs typeface="Times New Roman" charset="0"/>
              </a:rPr>
              <a:t> Dr. </a:t>
            </a:r>
            <a:r>
              <a:rPr lang="en-US" sz="4000" b="1" dirty="0">
                <a:solidFill>
                  <a:schemeClr val="tx1"/>
                </a:solidFill>
                <a:latin typeface="Times New Roman" charset="0"/>
                <a:ea typeface="+mj-ea"/>
                <a:cs typeface="Times New Roman" charset="0"/>
              </a:rPr>
              <a:t>Zia</a:t>
            </a:r>
          </a:p>
        </p:txBody>
      </p:sp>
      <p:sp>
        <p:nvSpPr>
          <p:cNvPr id="5" name="TextBox 4"/>
          <p:cNvSpPr txBox="1"/>
          <p:nvPr/>
        </p:nvSpPr>
        <p:spPr>
          <a:xfrm>
            <a:off x="152400" y="2133600"/>
            <a:ext cx="9067800" cy="4524316"/>
          </a:xfrm>
          <a:prstGeom prst="rect">
            <a:avLst/>
          </a:prstGeom>
          <a:noFill/>
        </p:spPr>
        <p:txBody>
          <a:bodyPr>
            <a:spAutoFit/>
          </a:bodyPr>
          <a:lstStyle/>
          <a:p>
            <a:pPr lvl="6">
              <a:defRPr/>
            </a:pPr>
            <a:endParaRPr lang="en-US" sz="1600" i="1" dirty="0">
              <a:latin typeface="Times New Roman"/>
              <a:cs typeface="Times New Roman"/>
            </a:endParaRPr>
          </a:p>
          <a:p>
            <a:pPr marL="3086100" lvl="6" indent="-342900">
              <a:buFont typeface="Lucida Grande"/>
              <a:buChar char="-"/>
              <a:defRPr/>
            </a:pPr>
            <a:r>
              <a:rPr lang="en-US" sz="1600" i="1" dirty="0">
                <a:solidFill>
                  <a:srgbClr val="0000FF"/>
                </a:solidFill>
                <a:latin typeface="Times New Roman"/>
                <a:cs typeface="Times New Roman"/>
              </a:rPr>
              <a:t>Academician, Educationist, Trainer &amp; Consultant</a:t>
            </a:r>
          </a:p>
          <a:p>
            <a:pPr marL="3086100" lvl="6" indent="-342900">
              <a:buFont typeface="Lucida Grande"/>
              <a:buChar char="-"/>
              <a:defRPr/>
            </a:pPr>
            <a:r>
              <a:rPr lang="en-US" sz="1600" i="1" dirty="0">
                <a:solidFill>
                  <a:srgbClr val="0000FF"/>
                </a:solidFill>
                <a:latin typeface="Times New Roman"/>
                <a:cs typeface="Times New Roman"/>
              </a:rPr>
              <a:t>Higher Education Commission Approved Ph.D. Supervisor</a:t>
            </a:r>
          </a:p>
          <a:p>
            <a:pPr lvl="6">
              <a:defRPr/>
            </a:pPr>
            <a:endParaRPr lang="en-US" sz="1600" i="1" dirty="0">
              <a:solidFill>
                <a:srgbClr val="0000FF"/>
              </a:solidFill>
              <a:latin typeface="Times New Roman"/>
              <a:cs typeface="Times New Roman"/>
            </a:endParaRPr>
          </a:p>
          <a:p>
            <a:pPr marL="3086100" lvl="6" indent="-342900">
              <a:buFont typeface="Lucida Grande"/>
              <a:buChar char="-"/>
              <a:defRPr/>
            </a:pPr>
            <a:r>
              <a:rPr lang="en-US" sz="1600" i="1" dirty="0">
                <a:solidFill>
                  <a:srgbClr val="0000FF"/>
                </a:solidFill>
                <a:latin typeface="Times New Roman"/>
                <a:cs typeface="Times New Roman"/>
              </a:rPr>
              <a:t>Ph.D. (Management Sciences)</a:t>
            </a:r>
          </a:p>
          <a:p>
            <a:pPr marL="3086100" lvl="6" indent="-342900">
              <a:buFont typeface="Lucida Grande"/>
              <a:buChar char="-"/>
              <a:defRPr/>
            </a:pPr>
            <a:r>
              <a:rPr lang="en-US" sz="1600" i="1" dirty="0">
                <a:solidFill>
                  <a:srgbClr val="0000FF"/>
                </a:solidFill>
                <a:latin typeface="Times New Roman"/>
                <a:cs typeface="Times New Roman"/>
              </a:rPr>
              <a:t>Masters in Business Administration (MBA)</a:t>
            </a:r>
          </a:p>
          <a:p>
            <a:pPr marL="3086100" lvl="6" indent="-342900">
              <a:buFont typeface="Lucida Grande"/>
              <a:buChar char="-"/>
              <a:defRPr/>
            </a:pPr>
            <a:r>
              <a:rPr lang="en-US" sz="1600" i="1" dirty="0">
                <a:solidFill>
                  <a:srgbClr val="0000FF"/>
                </a:solidFill>
                <a:latin typeface="Times New Roman"/>
                <a:cs typeface="Times New Roman"/>
              </a:rPr>
              <a:t>Masters in Project Management (MPM)</a:t>
            </a:r>
          </a:p>
          <a:p>
            <a:pPr marL="3086100" lvl="6" indent="-342900">
              <a:buFont typeface="Lucida Grande"/>
              <a:buChar char="-"/>
              <a:defRPr/>
            </a:pPr>
            <a:r>
              <a:rPr lang="en-US" sz="1600" i="1" dirty="0">
                <a:solidFill>
                  <a:srgbClr val="0000FF"/>
                </a:solidFill>
                <a:latin typeface="Times New Roman"/>
                <a:cs typeface="Times New Roman"/>
              </a:rPr>
              <a:t>MA English Linguistics &amp; Literature (M.A Eng.)</a:t>
            </a:r>
          </a:p>
          <a:p>
            <a:pPr marL="3086100" lvl="6" indent="-342900">
              <a:buFont typeface="Lucida Grande"/>
              <a:buChar char="-"/>
              <a:defRPr/>
            </a:pPr>
            <a:r>
              <a:rPr lang="en-US" sz="1600" i="1" dirty="0">
                <a:solidFill>
                  <a:srgbClr val="0000FF"/>
                </a:solidFill>
                <a:latin typeface="Times New Roman"/>
                <a:cs typeface="Times New Roman"/>
              </a:rPr>
              <a:t>LLB</a:t>
            </a:r>
            <a:r>
              <a:rPr lang="en-US" sz="1600" i="1" dirty="0">
                <a:solidFill>
                  <a:srgbClr val="0000FF"/>
                </a:solidFill>
              </a:rPr>
              <a:t> </a:t>
            </a:r>
          </a:p>
          <a:p>
            <a:pPr marL="3086100" lvl="6" indent="-342900">
              <a:buFont typeface="Lucida Grande"/>
              <a:buChar char="-"/>
              <a:defRPr/>
            </a:pPr>
            <a:r>
              <a:rPr lang="en-US" sz="1600" i="1" dirty="0">
                <a:solidFill>
                  <a:srgbClr val="0000FF"/>
                </a:solidFill>
                <a:latin typeface="Times New Roman"/>
                <a:cs typeface="Times New Roman"/>
              </a:rPr>
              <a:t>Masters in Education (M.Ed.)</a:t>
            </a:r>
          </a:p>
          <a:p>
            <a:pPr marL="3086100" lvl="6" indent="-342900">
              <a:buFont typeface="Lucida Grande"/>
              <a:buChar char="-"/>
              <a:defRPr/>
            </a:pPr>
            <a:r>
              <a:rPr lang="en-US" sz="1600" i="1" dirty="0">
                <a:solidFill>
                  <a:srgbClr val="0000FF"/>
                </a:solidFill>
              </a:rPr>
              <a:t>People Analytics, University of Wharton, USA,</a:t>
            </a:r>
          </a:p>
          <a:p>
            <a:pPr marL="3086100" lvl="6" indent="-342900">
              <a:buFont typeface="Lucida Grande"/>
              <a:buChar char="-"/>
              <a:defRPr/>
            </a:pPr>
            <a:r>
              <a:rPr lang="en-US" sz="1600" i="1" dirty="0">
                <a:solidFill>
                  <a:srgbClr val="0000FF"/>
                </a:solidFill>
              </a:rPr>
              <a:t>Positive Psychology, Penn University. USA</a:t>
            </a:r>
          </a:p>
          <a:p>
            <a:pPr marL="3086100" lvl="6" indent="-342900">
              <a:buFont typeface="Lucida Grande"/>
              <a:buChar char="-"/>
              <a:defRPr/>
            </a:pPr>
            <a:r>
              <a:rPr lang="en-US" sz="1600" i="1" dirty="0">
                <a:solidFill>
                  <a:srgbClr val="0000FF"/>
                </a:solidFill>
              </a:rPr>
              <a:t>EMS &amp; BSM Int. MI Berlin, Germany</a:t>
            </a:r>
          </a:p>
          <a:p>
            <a:pPr marL="3086100" lvl="6" indent="-342900">
              <a:buFont typeface="Lucida Grande"/>
              <a:buChar char="-"/>
              <a:defRPr/>
            </a:pPr>
            <a:r>
              <a:rPr lang="en-US" sz="1600" i="1" dirty="0">
                <a:solidFill>
                  <a:srgbClr val="0000FF"/>
                </a:solidFill>
              </a:rPr>
              <a:t>Quantitate Research, NARTI, UK</a:t>
            </a:r>
          </a:p>
          <a:p>
            <a:pPr marL="3086100" lvl="6" indent="-342900">
              <a:buFont typeface="Lucida Grande"/>
              <a:buChar char="-"/>
              <a:defRPr/>
            </a:pPr>
            <a:endParaRPr lang="en-US" sz="1600" i="1" dirty="0">
              <a:solidFill>
                <a:srgbClr val="0000FF"/>
              </a:solidFill>
              <a:latin typeface="Times New Roman"/>
              <a:cs typeface="Times New Roman"/>
            </a:endParaRPr>
          </a:p>
          <a:p>
            <a:pPr marL="3086100" lvl="6" indent="-342900">
              <a:buFont typeface="Lucida Grande"/>
              <a:buChar char="-"/>
              <a:defRPr/>
            </a:pPr>
            <a:r>
              <a:rPr lang="en-US" sz="1600" i="1" dirty="0">
                <a:solidFill>
                  <a:srgbClr val="0000FF"/>
                </a:solidFill>
                <a:latin typeface="Times New Roman"/>
                <a:cs typeface="Times New Roman"/>
              </a:rPr>
              <a:t>E-mail:  </a:t>
            </a:r>
            <a:r>
              <a:rPr lang="en-US" sz="1600" i="1" dirty="0">
                <a:solidFill>
                  <a:srgbClr val="0000FF"/>
                </a:solidFill>
                <a:latin typeface="Times New Roman"/>
                <a:cs typeface="Times New Roman"/>
                <a:hlinkClick r:id="rId3"/>
              </a:rPr>
              <a:t>drziaemail@gmail.com</a:t>
            </a:r>
            <a:r>
              <a:rPr lang="en-US" sz="1600" i="1" dirty="0">
                <a:solidFill>
                  <a:srgbClr val="0000FF"/>
                </a:solidFill>
                <a:latin typeface="Times New Roman"/>
                <a:cs typeface="Times New Roman"/>
              </a:rPr>
              <a:t> </a:t>
            </a:r>
          </a:p>
          <a:p>
            <a:pPr marL="3086100" lvl="6" indent="-342900">
              <a:buFont typeface="Lucida Grande"/>
              <a:buChar char="-"/>
              <a:defRPr/>
            </a:pPr>
            <a:r>
              <a:rPr lang="en-US" sz="1600" i="1" dirty="0">
                <a:solidFill>
                  <a:srgbClr val="0000FF"/>
                </a:solidFill>
                <a:latin typeface="Times New Roman"/>
                <a:cs typeface="Times New Roman"/>
              </a:rPr>
              <a:t>Mob. 03005365378 </a:t>
            </a:r>
          </a:p>
          <a:p>
            <a:pPr marL="3086100" lvl="6" indent="-342900">
              <a:buFont typeface="Lucida Grande"/>
              <a:buChar char="-"/>
              <a:defRPr/>
            </a:pPr>
            <a:r>
              <a:rPr lang="en-US" sz="1600" i="1" dirty="0">
                <a:solidFill>
                  <a:srgbClr val="0000FF"/>
                </a:solidFill>
                <a:latin typeface="Times New Roman"/>
                <a:cs typeface="Times New Roman"/>
              </a:rPr>
              <a:t>Website: </a:t>
            </a:r>
            <a:r>
              <a:rPr lang="en-US" sz="1600" i="1" dirty="0">
                <a:solidFill>
                  <a:srgbClr val="0000FF"/>
                </a:solidFill>
                <a:latin typeface="Times New Roman"/>
                <a:cs typeface="Times New Roman"/>
                <a:hlinkClick r:id="rId4"/>
              </a:rPr>
              <a:t>www.AcademyofResearch.co.uk</a:t>
            </a:r>
            <a:r>
              <a:rPr lang="en-US" sz="1600" i="1" dirty="0">
                <a:solidFill>
                  <a:srgbClr val="0000FF"/>
                </a:solidFill>
                <a:latin typeface="Times New Roman"/>
                <a:cs typeface="Times New Roman"/>
              </a:rPr>
              <a:t> </a:t>
            </a:r>
            <a:endParaRPr lang="en-US" sz="1600" dirty="0">
              <a:solidFill>
                <a:srgbClr val="0000FF"/>
              </a:solidFill>
              <a:cs typeface="+mn-cs"/>
            </a:endParaRPr>
          </a:p>
        </p:txBody>
      </p:sp>
      <p:sp>
        <p:nvSpPr>
          <p:cNvPr id="14339" name="TextBox 1"/>
          <p:cNvSpPr txBox="1">
            <a:spLocks noChangeArrowheads="1"/>
          </p:cNvSpPr>
          <p:nvPr/>
        </p:nvSpPr>
        <p:spPr bwMode="auto">
          <a:xfrm>
            <a:off x="7245350" y="6796088"/>
            <a:ext cx="18605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Font typeface="Symbol" charset="0"/>
              <a:buNone/>
            </a:pPr>
            <a:r>
              <a:rPr lang="en-US" sz="800" i="1">
                <a:latin typeface="Candara" charset="0"/>
              </a:rPr>
              <a:t>Prof. Dr. Muhammad Zia-ur-Rehmanan</a:t>
            </a:r>
          </a:p>
        </p:txBody>
      </p:sp>
      <p:sp>
        <p:nvSpPr>
          <p:cNvPr id="14340" name="TextBox 5"/>
          <p:cNvSpPr txBox="1">
            <a:spLocks noChangeArrowheads="1"/>
          </p:cNvSpPr>
          <p:nvPr/>
        </p:nvSpPr>
        <p:spPr bwMode="auto">
          <a:xfrm>
            <a:off x="0" y="-138113"/>
            <a:ext cx="253365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800">
                <a:solidFill>
                  <a:srgbClr val="FF0000"/>
                </a:solidFill>
                <a:latin typeface="Arial" charset="0"/>
              </a:rPr>
              <a:t>By: Prof. Dr. M. Zia-ur-Rehman, </a:t>
            </a:r>
            <a:r>
              <a:rPr lang="en-US" sz="800">
                <a:solidFill>
                  <a:srgbClr val="FFFFFF"/>
                </a:solidFill>
                <a:latin typeface="Arial" charset="0"/>
                <a:hlinkClick r:id="rId5"/>
              </a:rPr>
              <a:t>scholarknowledge@gmail.com</a:t>
            </a:r>
            <a:r>
              <a:rPr lang="en-US" sz="800">
                <a:solidFill>
                  <a:srgbClr val="FFFFFF"/>
                </a:solidFill>
                <a:latin typeface="Arial" charset="0"/>
              </a:rPr>
              <a:t> </a:t>
            </a:r>
          </a:p>
        </p:txBody>
      </p:sp>
      <p:sp>
        <p:nvSpPr>
          <p:cNvPr id="14341" name="TextBox 6"/>
          <p:cNvSpPr txBox="1">
            <a:spLocks noChangeArrowheads="1"/>
          </p:cNvSpPr>
          <p:nvPr/>
        </p:nvSpPr>
        <p:spPr bwMode="auto">
          <a:xfrm>
            <a:off x="-152400" y="6946900"/>
            <a:ext cx="25336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800">
                <a:solidFill>
                  <a:srgbClr val="FF0000"/>
                </a:solidFill>
                <a:latin typeface="Arial" charset="0"/>
              </a:rPr>
              <a:t>By: Prof. Dr. M. Zia-ur-Rehman, </a:t>
            </a:r>
            <a:r>
              <a:rPr lang="en-US" sz="800">
                <a:solidFill>
                  <a:srgbClr val="FFFFFF"/>
                </a:solidFill>
                <a:latin typeface="Arial" charset="0"/>
                <a:hlinkClick r:id="rId5"/>
              </a:rPr>
              <a:t>scholarknowledge@gmail.com</a:t>
            </a:r>
            <a:r>
              <a:rPr lang="en-US" sz="800">
                <a:solidFill>
                  <a:srgbClr val="FFFFFF"/>
                </a:solidFill>
                <a:latin typeface="Arial" charset="0"/>
              </a:rPr>
              <a:t> </a:t>
            </a:r>
          </a:p>
        </p:txBody>
      </p:sp>
      <p:sp>
        <p:nvSpPr>
          <p:cNvPr id="14342" name="TextBox 7"/>
          <p:cNvSpPr txBox="1">
            <a:spLocks noChangeArrowheads="1"/>
          </p:cNvSpPr>
          <p:nvPr/>
        </p:nvSpPr>
        <p:spPr bwMode="auto">
          <a:xfrm>
            <a:off x="6084888" y="7099300"/>
            <a:ext cx="253365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800">
                <a:solidFill>
                  <a:srgbClr val="FF0000"/>
                </a:solidFill>
                <a:latin typeface="Arial" charset="0"/>
              </a:rPr>
              <a:t>By: Prof. Dr. M. Zia-ur-Rehman, </a:t>
            </a:r>
            <a:r>
              <a:rPr lang="en-US" sz="800">
                <a:solidFill>
                  <a:srgbClr val="FFFFFF"/>
                </a:solidFill>
                <a:latin typeface="Arial" charset="0"/>
                <a:hlinkClick r:id="rId5"/>
              </a:rPr>
              <a:t>scholarknowledge@gmail.com</a:t>
            </a:r>
            <a:r>
              <a:rPr lang="en-US" sz="800">
                <a:solidFill>
                  <a:srgbClr val="FFFFFF"/>
                </a:solidFill>
                <a:latin typeface="Arial" charset="0"/>
              </a:rPr>
              <a:t> </a:t>
            </a:r>
          </a:p>
        </p:txBody>
      </p:sp>
      <p:sp>
        <p:nvSpPr>
          <p:cNvPr id="14343" name="TextBox 8"/>
          <p:cNvSpPr txBox="1">
            <a:spLocks noChangeArrowheads="1"/>
          </p:cNvSpPr>
          <p:nvPr/>
        </p:nvSpPr>
        <p:spPr bwMode="auto">
          <a:xfrm>
            <a:off x="6227763" y="-107950"/>
            <a:ext cx="253365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800">
                <a:solidFill>
                  <a:srgbClr val="FF0000"/>
                </a:solidFill>
                <a:latin typeface="Arial" charset="0"/>
              </a:rPr>
              <a:t>By: Prof. Dr. M. Zia-ur-Rehman, </a:t>
            </a:r>
            <a:r>
              <a:rPr lang="en-US" sz="800">
                <a:solidFill>
                  <a:srgbClr val="FFFFFF"/>
                </a:solidFill>
                <a:latin typeface="Arial" charset="0"/>
                <a:hlinkClick r:id="rId5"/>
              </a:rPr>
              <a:t>scholarknowledge@gmail.com</a:t>
            </a:r>
            <a:r>
              <a:rPr lang="en-US" sz="800">
                <a:solidFill>
                  <a:srgbClr val="FFFFFF"/>
                </a:solidFill>
                <a:latin typeface="Arial" charset="0"/>
              </a:rPr>
              <a:t> </a:t>
            </a:r>
          </a:p>
        </p:txBody>
      </p:sp>
      <p:pic>
        <p:nvPicPr>
          <p:cNvPr id="16393" name="Picture 2" descr="Dr Zia standard pic Photo on 19-12-2013 at 9.31 AM #6 copy.jp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6200" y="2514600"/>
            <a:ext cx="2819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5" name="TextBox 1"/>
          <p:cNvSpPr txBox="1">
            <a:spLocks noChangeArrowheads="1"/>
          </p:cNvSpPr>
          <p:nvPr/>
        </p:nvSpPr>
        <p:spPr bwMode="auto">
          <a:xfrm rot="-2322716">
            <a:off x="142049" y="1111756"/>
            <a:ext cx="2579753"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charset="0"/>
                <a:ea typeface="ＭＳ Ｐゴシック" charset="0"/>
                <a:cs typeface="ＭＳ Ｐゴシック" charset="0"/>
              </a:defRPr>
            </a:lvl1pPr>
            <a:lvl2pPr marL="742950" indent="-285750">
              <a:defRPr sz="2400">
                <a:solidFill>
                  <a:schemeClr val="tx1"/>
                </a:solidFill>
                <a:latin typeface="Times New Roman" charset="0"/>
                <a:ea typeface="ＭＳ Ｐゴシック" charset="0"/>
              </a:defRPr>
            </a:lvl2pPr>
            <a:lvl3pPr marL="1143000" indent="-228600">
              <a:defRPr sz="2400">
                <a:solidFill>
                  <a:schemeClr val="tx1"/>
                </a:solidFill>
                <a:latin typeface="Times New Roman" charset="0"/>
                <a:ea typeface="ＭＳ Ｐゴシック" charset="0"/>
              </a:defRPr>
            </a:lvl3pPr>
            <a:lvl4pPr marL="1600200" indent="-228600">
              <a:defRPr sz="2400">
                <a:solidFill>
                  <a:schemeClr val="tx1"/>
                </a:solidFill>
                <a:latin typeface="Times New Roman" charset="0"/>
                <a:ea typeface="ＭＳ Ｐゴシック" charset="0"/>
              </a:defRPr>
            </a:lvl4pPr>
            <a:lvl5pPr marL="2057400" indent="-22860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3200" b="1" dirty="0">
                <a:latin typeface="Arial" charset="0"/>
              </a:rPr>
              <a:t>Lecture # </a:t>
            </a:r>
            <a:r>
              <a:rPr lang="en-US" sz="3200" b="1" dirty="0" smtClean="0">
                <a:latin typeface="Arial" charset="0"/>
              </a:rPr>
              <a:t>16 </a:t>
            </a:r>
            <a:endParaRPr lang="en-US" sz="3200" b="1" dirty="0">
              <a:latin typeface="Arial" charset="0"/>
            </a:endParaRPr>
          </a:p>
        </p:txBody>
      </p:sp>
    </p:spTree>
    <p:extLst>
      <p:ext uri="{BB962C8B-B14F-4D97-AF65-F5344CB8AC3E}">
        <p14:creationId xmlns:p14="http://schemas.microsoft.com/office/powerpoint/2010/main" val="2464384001"/>
      </p:ext>
    </p:extLst>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p:cTn id="7" dur="4000" fill="hold"/>
                                        <p:tgtEl>
                                          <p:spTgt spid="16386"/>
                                        </p:tgtEl>
                                        <p:attrNameLst>
                                          <p:attrName>ppt_w</p:attrName>
                                        </p:attrNameLst>
                                      </p:cBhvr>
                                      <p:tavLst>
                                        <p:tav tm="0">
                                          <p:val>
                                            <p:fltVal val="0"/>
                                          </p:val>
                                        </p:tav>
                                        <p:tav tm="100000">
                                          <p:val>
                                            <p:strVal val="#ppt_w"/>
                                          </p:val>
                                        </p:tav>
                                      </p:tavLst>
                                    </p:anim>
                                    <p:anim calcmode="lin" valueType="num">
                                      <p:cBhvr>
                                        <p:cTn id="8" dur="4000" fill="hold"/>
                                        <p:tgtEl>
                                          <p:spTgt spid="16386"/>
                                        </p:tgtEl>
                                        <p:attrNameLst>
                                          <p:attrName>ppt_h</p:attrName>
                                        </p:attrNameLst>
                                      </p:cBhvr>
                                      <p:tavLst>
                                        <p:tav tm="0">
                                          <p:val>
                                            <p:fltVal val="0"/>
                                          </p:val>
                                        </p:tav>
                                        <p:tav tm="100000">
                                          <p:val>
                                            <p:strVal val="#ppt_h"/>
                                          </p:val>
                                        </p:tav>
                                      </p:tavLst>
                                    </p:anim>
                                  </p:childTnLst>
                                </p:cTn>
                              </p:par>
                            </p:childTnLst>
                          </p:cTn>
                        </p:par>
                        <p:par>
                          <p:cTn id="9" fill="hold" nodeType="afterGroup">
                            <p:stCondLst>
                              <p:cond delay="4000"/>
                            </p:stCondLst>
                            <p:childTnLst>
                              <p:par>
                                <p:cTn id="10" presetID="41" presetClass="entr" presetSubtype="0" fill="hold" nodeType="afterEffect">
                                  <p:stCondLst>
                                    <p:cond delay="0"/>
                                  </p:stCondLst>
                                  <p:iterate type="lt">
                                    <p:tmPct val="10000"/>
                                  </p:iterate>
                                  <p:childTnLst>
                                    <p:set>
                                      <p:cBhvr>
                                        <p:cTn id="11" dur="1" fill="hold">
                                          <p:stCondLst>
                                            <p:cond delay="0"/>
                                          </p:stCondLst>
                                        </p:cTn>
                                        <p:tgtEl>
                                          <p:spTgt spid="5"/>
                                        </p:tgtEl>
                                        <p:attrNameLst>
                                          <p:attrName>style.visibility</p:attrName>
                                        </p:attrNameLst>
                                      </p:cBhvr>
                                      <p:to>
                                        <p:strVal val="visible"/>
                                      </p:to>
                                    </p:set>
                                    <p:anim calcmode="lin" valueType="num">
                                      <p:cBhvr>
                                        <p:cTn id="12" dur="8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3" dur="800" fill="hold"/>
                                        <p:tgtEl>
                                          <p:spTgt spid="5"/>
                                        </p:tgtEl>
                                        <p:attrNameLst>
                                          <p:attrName>ppt_y</p:attrName>
                                        </p:attrNameLst>
                                      </p:cBhvr>
                                      <p:tavLst>
                                        <p:tav tm="0">
                                          <p:val>
                                            <p:strVal val="#ppt_y"/>
                                          </p:val>
                                        </p:tav>
                                        <p:tav tm="100000">
                                          <p:val>
                                            <p:strVal val="#ppt_y"/>
                                          </p:val>
                                        </p:tav>
                                      </p:tavLst>
                                    </p:anim>
                                    <p:anim calcmode="lin" valueType="num">
                                      <p:cBhvr>
                                        <p:cTn id="14" dur="8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5" dur="8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6" dur="800" tmFilter="0,0; .5, 1; 1, 1"/>
                                        <p:tgtEl>
                                          <p:spTgt spid="5"/>
                                        </p:tgtEl>
                                      </p:cBhvr>
                                    </p:animEffect>
                                  </p:childTnLst>
                                </p:cTn>
                              </p:par>
                              <p:par>
                                <p:cTn id="17" presetID="26" presetClass="entr" presetSubtype="0" fill="hold" nodeType="withEffect">
                                  <p:stCondLst>
                                    <p:cond delay="0"/>
                                  </p:stCondLst>
                                  <p:childTnLst>
                                    <p:set>
                                      <p:cBhvr>
                                        <p:cTn id="18" dur="1" fill="hold">
                                          <p:stCondLst>
                                            <p:cond delay="0"/>
                                          </p:stCondLst>
                                        </p:cTn>
                                        <p:tgtEl>
                                          <p:spTgt spid="16393"/>
                                        </p:tgtEl>
                                        <p:attrNameLst>
                                          <p:attrName>style.visibility</p:attrName>
                                        </p:attrNameLst>
                                      </p:cBhvr>
                                      <p:to>
                                        <p:strVal val="visible"/>
                                      </p:to>
                                    </p:set>
                                    <p:animEffect transition="in" filter="wipe(down)">
                                      <p:cBhvr>
                                        <p:cTn id="19" dur="870">
                                          <p:stCondLst>
                                            <p:cond delay="0"/>
                                          </p:stCondLst>
                                        </p:cTn>
                                        <p:tgtEl>
                                          <p:spTgt spid="16393"/>
                                        </p:tgtEl>
                                      </p:cBhvr>
                                    </p:animEffect>
                                    <p:anim calcmode="lin" valueType="num">
                                      <p:cBhvr>
                                        <p:cTn id="20" dur="2733" tmFilter="0,0; 0.14,0.36; 0.43,0.73; 0.71,0.91; 1.0,1.0">
                                          <p:stCondLst>
                                            <p:cond delay="0"/>
                                          </p:stCondLst>
                                        </p:cTn>
                                        <p:tgtEl>
                                          <p:spTgt spid="16393"/>
                                        </p:tgtEl>
                                        <p:attrNameLst>
                                          <p:attrName>ppt_x</p:attrName>
                                        </p:attrNameLst>
                                      </p:cBhvr>
                                      <p:tavLst>
                                        <p:tav tm="0">
                                          <p:val>
                                            <p:strVal val="#ppt_x-0.25"/>
                                          </p:val>
                                        </p:tav>
                                        <p:tav tm="100000">
                                          <p:val>
                                            <p:strVal val="#ppt_x"/>
                                          </p:val>
                                        </p:tav>
                                      </p:tavLst>
                                    </p:anim>
                                    <p:anim calcmode="lin" valueType="num">
                                      <p:cBhvr>
                                        <p:cTn id="21" dur="996" tmFilter="0.0,0.0; 0.25,0.07; 0.50,0.2; 0.75,0.467; 1.0,1.0">
                                          <p:stCondLst>
                                            <p:cond delay="0"/>
                                          </p:stCondLst>
                                        </p:cTn>
                                        <p:tgtEl>
                                          <p:spTgt spid="16393"/>
                                        </p:tgtEl>
                                        <p:attrNameLst>
                                          <p:attrName>ppt_y</p:attrName>
                                        </p:attrNameLst>
                                      </p:cBhvr>
                                      <p:tavLst>
                                        <p:tav tm="0" fmla="#ppt_y-sin(pi*$)/3">
                                          <p:val>
                                            <p:fltVal val="0.5"/>
                                          </p:val>
                                        </p:tav>
                                        <p:tav tm="100000">
                                          <p:val>
                                            <p:fltVal val="1"/>
                                          </p:val>
                                        </p:tav>
                                      </p:tavLst>
                                    </p:anim>
                                    <p:anim calcmode="lin" valueType="num">
                                      <p:cBhvr>
                                        <p:cTn id="22" dur="996" tmFilter="0, 0; 0.125,0.2665; 0.25,0.4; 0.375,0.465; 0.5,0.5;  0.625,0.535; 0.75,0.6; 0.875,0.7335; 1,1">
                                          <p:stCondLst>
                                            <p:cond delay="996"/>
                                          </p:stCondLst>
                                        </p:cTn>
                                        <p:tgtEl>
                                          <p:spTgt spid="16393"/>
                                        </p:tgtEl>
                                        <p:attrNameLst>
                                          <p:attrName>ppt_y</p:attrName>
                                        </p:attrNameLst>
                                      </p:cBhvr>
                                      <p:tavLst>
                                        <p:tav tm="0" fmla="#ppt_y-sin(pi*$)/9">
                                          <p:val>
                                            <p:fltVal val="0"/>
                                          </p:val>
                                        </p:tav>
                                        <p:tav tm="100000">
                                          <p:val>
                                            <p:fltVal val="1"/>
                                          </p:val>
                                        </p:tav>
                                      </p:tavLst>
                                    </p:anim>
                                    <p:anim calcmode="lin" valueType="num">
                                      <p:cBhvr>
                                        <p:cTn id="23" dur="498" tmFilter="0, 0; 0.125,0.2665; 0.25,0.4; 0.375,0.465; 0.5,0.5;  0.625,0.535; 0.75,0.6; 0.875,0.7335; 1,1">
                                          <p:stCondLst>
                                            <p:cond delay="1986"/>
                                          </p:stCondLst>
                                        </p:cTn>
                                        <p:tgtEl>
                                          <p:spTgt spid="16393"/>
                                        </p:tgtEl>
                                        <p:attrNameLst>
                                          <p:attrName>ppt_y</p:attrName>
                                        </p:attrNameLst>
                                      </p:cBhvr>
                                      <p:tavLst>
                                        <p:tav tm="0" fmla="#ppt_y-sin(pi*$)/27">
                                          <p:val>
                                            <p:fltVal val="0"/>
                                          </p:val>
                                        </p:tav>
                                        <p:tav tm="100000">
                                          <p:val>
                                            <p:fltVal val="1"/>
                                          </p:val>
                                        </p:tav>
                                      </p:tavLst>
                                    </p:anim>
                                    <p:anim calcmode="lin" valueType="num">
                                      <p:cBhvr>
                                        <p:cTn id="24" dur="246" tmFilter="0, 0; 0.125,0.2665; 0.25,0.4; 0.375,0.465; 0.5,0.5;  0.625,0.535; 0.75,0.6; 0.875,0.7335; 1,1">
                                          <p:stCondLst>
                                            <p:cond delay="2484"/>
                                          </p:stCondLst>
                                        </p:cTn>
                                        <p:tgtEl>
                                          <p:spTgt spid="16393"/>
                                        </p:tgtEl>
                                        <p:attrNameLst>
                                          <p:attrName>ppt_y</p:attrName>
                                        </p:attrNameLst>
                                      </p:cBhvr>
                                      <p:tavLst>
                                        <p:tav tm="0" fmla="#ppt_y-sin(pi*$)/81">
                                          <p:val>
                                            <p:fltVal val="0"/>
                                          </p:val>
                                        </p:tav>
                                        <p:tav tm="100000">
                                          <p:val>
                                            <p:fltVal val="1"/>
                                          </p:val>
                                        </p:tav>
                                      </p:tavLst>
                                    </p:anim>
                                    <p:animScale>
                                      <p:cBhvr>
                                        <p:cTn id="25" dur="39">
                                          <p:stCondLst>
                                            <p:cond delay="975"/>
                                          </p:stCondLst>
                                        </p:cTn>
                                        <p:tgtEl>
                                          <p:spTgt spid="16393"/>
                                        </p:tgtEl>
                                      </p:cBhvr>
                                      <p:to x="100000" y="60000"/>
                                    </p:animScale>
                                    <p:animScale>
                                      <p:cBhvr>
                                        <p:cTn id="26" dur="249" decel="50000">
                                          <p:stCondLst>
                                            <p:cond delay="1014"/>
                                          </p:stCondLst>
                                        </p:cTn>
                                        <p:tgtEl>
                                          <p:spTgt spid="16393"/>
                                        </p:tgtEl>
                                      </p:cBhvr>
                                      <p:to x="100000" y="100000"/>
                                    </p:animScale>
                                    <p:animScale>
                                      <p:cBhvr>
                                        <p:cTn id="27" dur="39">
                                          <p:stCondLst>
                                            <p:cond delay="1968"/>
                                          </p:stCondLst>
                                        </p:cTn>
                                        <p:tgtEl>
                                          <p:spTgt spid="16393"/>
                                        </p:tgtEl>
                                      </p:cBhvr>
                                      <p:to x="100000" y="80000"/>
                                    </p:animScale>
                                    <p:animScale>
                                      <p:cBhvr>
                                        <p:cTn id="28" dur="249" decel="50000">
                                          <p:stCondLst>
                                            <p:cond delay="2007"/>
                                          </p:stCondLst>
                                        </p:cTn>
                                        <p:tgtEl>
                                          <p:spTgt spid="16393"/>
                                        </p:tgtEl>
                                      </p:cBhvr>
                                      <p:to x="100000" y="100000"/>
                                    </p:animScale>
                                    <p:animScale>
                                      <p:cBhvr>
                                        <p:cTn id="29" dur="39">
                                          <p:stCondLst>
                                            <p:cond delay="2463"/>
                                          </p:stCondLst>
                                        </p:cTn>
                                        <p:tgtEl>
                                          <p:spTgt spid="16393"/>
                                        </p:tgtEl>
                                      </p:cBhvr>
                                      <p:to x="100000" y="90000"/>
                                    </p:animScale>
                                    <p:animScale>
                                      <p:cBhvr>
                                        <p:cTn id="30" dur="249" decel="50000">
                                          <p:stCondLst>
                                            <p:cond delay="2502"/>
                                          </p:stCondLst>
                                        </p:cTn>
                                        <p:tgtEl>
                                          <p:spTgt spid="16393"/>
                                        </p:tgtEl>
                                      </p:cBhvr>
                                      <p:to x="100000" y="100000"/>
                                    </p:animScale>
                                    <p:animScale>
                                      <p:cBhvr>
                                        <p:cTn id="31" dur="39">
                                          <p:stCondLst>
                                            <p:cond delay="2712"/>
                                          </p:stCondLst>
                                        </p:cTn>
                                        <p:tgtEl>
                                          <p:spTgt spid="16393"/>
                                        </p:tgtEl>
                                      </p:cBhvr>
                                      <p:to x="100000" y="95000"/>
                                    </p:animScale>
                                    <p:animScale>
                                      <p:cBhvr>
                                        <p:cTn id="32" dur="249" decel="50000">
                                          <p:stCondLst>
                                            <p:cond delay="2751"/>
                                          </p:stCondLst>
                                        </p:cTn>
                                        <p:tgtEl>
                                          <p:spTgt spid="1639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503"/>
            <a:ext cx="8229600" cy="1143000"/>
          </a:xfrm>
        </p:spPr>
        <p:txBody>
          <a:bodyPr/>
          <a:lstStyle/>
          <a:p>
            <a:r>
              <a:rPr lang="en-US" dirty="0" smtClean="0"/>
              <a:t>2. Field experiments </a:t>
            </a:r>
            <a:endParaRPr lang="en-US" dirty="0"/>
          </a:p>
        </p:txBody>
      </p:sp>
      <p:sp>
        <p:nvSpPr>
          <p:cNvPr id="3" name="Content Placeholder 2"/>
          <p:cNvSpPr>
            <a:spLocks noGrp="1"/>
          </p:cNvSpPr>
          <p:nvPr>
            <p:ph idx="1"/>
          </p:nvPr>
        </p:nvSpPr>
        <p:spPr>
          <a:xfrm>
            <a:off x="0" y="766610"/>
            <a:ext cx="9144000" cy="5732400"/>
          </a:xfrm>
        </p:spPr>
        <p:txBody>
          <a:bodyPr>
            <a:normAutofit/>
          </a:bodyPr>
          <a:lstStyle/>
          <a:p>
            <a:pPr marL="0" indent="0">
              <a:buNone/>
            </a:pPr>
            <a:r>
              <a:rPr lang="en-US" sz="2000" dirty="0" smtClean="0"/>
              <a:t>To </a:t>
            </a:r>
            <a:r>
              <a:rPr lang="en-US" sz="2000" dirty="0" smtClean="0">
                <a:solidFill>
                  <a:srgbClr val="FF0000"/>
                </a:solidFill>
              </a:rPr>
              <a:t>test the causal relationships in the org setting</a:t>
            </a:r>
            <a:r>
              <a:rPr lang="en-US" sz="2000" dirty="0" smtClean="0"/>
              <a:t>, FIELD EXPERIMENTS are done. </a:t>
            </a:r>
          </a:p>
          <a:p>
            <a:pPr marL="0" indent="0">
              <a:buNone/>
            </a:pPr>
            <a:endParaRPr lang="en-US" sz="2000" b="1" dirty="0" smtClean="0"/>
          </a:p>
          <a:p>
            <a:pPr marL="0" indent="0">
              <a:buNone/>
            </a:pPr>
            <a:r>
              <a:rPr lang="en-US" sz="2000" b="1" dirty="0" smtClean="0"/>
              <a:t>Lets see them briefly</a:t>
            </a:r>
            <a:r>
              <a:rPr lang="en-US" sz="2000" b="1" dirty="0"/>
              <a:t>:</a:t>
            </a:r>
            <a:endParaRPr lang="en-US" sz="2000" b="1" dirty="0" smtClean="0"/>
          </a:p>
          <a:p>
            <a:pPr marL="0" indent="0">
              <a:buNone/>
            </a:pPr>
            <a:r>
              <a:rPr lang="en-US" sz="2000" dirty="0" smtClean="0"/>
              <a:t>A field experiment as the name implies is an </a:t>
            </a:r>
            <a:r>
              <a:rPr lang="en-US" sz="2000" dirty="0" smtClean="0">
                <a:solidFill>
                  <a:srgbClr val="FF0000"/>
                </a:solidFill>
              </a:rPr>
              <a:t>experiment done in the natural environment in which work goes on as usual, but treatments are given to one or more groups. </a:t>
            </a:r>
          </a:p>
          <a:p>
            <a:pPr marL="0" indent="0">
              <a:buNone/>
            </a:pPr>
            <a:r>
              <a:rPr lang="en-US" sz="2000" dirty="0" smtClean="0"/>
              <a:t>Thus in the field experiments, even though  it may not be possible to control all the nuisance variables because members cannot be either randomly assigned to groups or matched, the treatment can still be </a:t>
            </a:r>
            <a:r>
              <a:rPr lang="en-US" sz="2000" dirty="0" smtClean="0">
                <a:solidFill>
                  <a:srgbClr val="FF0000"/>
                </a:solidFill>
              </a:rPr>
              <a:t>manipulated.</a:t>
            </a:r>
          </a:p>
          <a:p>
            <a:pPr marL="0" indent="0">
              <a:buNone/>
            </a:pPr>
            <a:r>
              <a:rPr lang="en-US" sz="2000" u="sng" dirty="0" smtClean="0"/>
              <a:t>Control groups </a:t>
            </a:r>
            <a:r>
              <a:rPr lang="en-US" sz="2000" dirty="0" smtClean="0"/>
              <a:t>can be made in several units within certain parameters/area/radius  or different shifts ..</a:t>
            </a:r>
          </a:p>
          <a:p>
            <a:pPr marL="0" indent="0">
              <a:buNone/>
            </a:pPr>
            <a:r>
              <a:rPr lang="en-US" sz="2000" dirty="0" smtClean="0"/>
              <a:t>E.g. 1 lets see any example…</a:t>
            </a:r>
          </a:p>
          <a:p>
            <a:pPr marL="0" indent="0">
              <a:buNone/>
            </a:pPr>
            <a:r>
              <a:rPr lang="en-US" sz="2000" dirty="0" smtClean="0"/>
              <a:t>Any cause-and-effect relationship found under these conditions would hav</a:t>
            </a:r>
            <a:r>
              <a:rPr lang="en-US" sz="2000" dirty="0" smtClean="0">
                <a:solidFill>
                  <a:srgbClr val="FF0000"/>
                </a:solidFill>
              </a:rPr>
              <a:t>e wider generalizability</a:t>
            </a:r>
            <a:r>
              <a:rPr lang="en-US" sz="2000" dirty="0" smtClean="0"/>
              <a:t> to similar other production settings. </a:t>
            </a:r>
          </a:p>
          <a:p>
            <a:pPr marL="0" indent="0">
              <a:buNone/>
            </a:pPr>
            <a:endParaRPr lang="en-US" sz="2000" dirty="0"/>
          </a:p>
          <a:p>
            <a:pPr marL="0" indent="0">
              <a:buNone/>
            </a:pPr>
            <a:endParaRPr lang="en-US" sz="2000" dirty="0" smtClean="0"/>
          </a:p>
          <a:p>
            <a:endParaRPr lang="en-US" sz="2000" dirty="0"/>
          </a:p>
        </p:txBody>
      </p:sp>
    </p:spTree>
    <p:extLst>
      <p:ext uri="{BB962C8B-B14F-4D97-AF65-F5344CB8AC3E}">
        <p14:creationId xmlns:p14="http://schemas.microsoft.com/office/powerpoint/2010/main" val="16128298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1000"/>
                                        <p:tgtEl>
                                          <p:spTgt spid="3">
                                            <p:txEl>
                                              <p:pRg st="7" end="7"/>
                                            </p:txEl>
                                          </p:spTgt>
                                        </p:tgtEl>
                                      </p:cBhvr>
                                    </p:animEffect>
                                    <p:anim calcmode="lin" valueType="num">
                                      <p:cBhvr>
                                        <p:cTn id="5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967" y="-7584"/>
            <a:ext cx="8912325" cy="1143000"/>
          </a:xfrm>
        </p:spPr>
        <p:txBody>
          <a:bodyPr>
            <a:normAutofit/>
          </a:bodyPr>
          <a:lstStyle/>
          <a:p>
            <a:r>
              <a:rPr lang="en-US" sz="3200" dirty="0" smtClean="0">
                <a:solidFill>
                  <a:srgbClr val="3366FF"/>
                </a:solidFill>
                <a:latin typeface="Arial" charset="0"/>
              </a:rPr>
              <a:t>Trade off between internal and external validity</a:t>
            </a:r>
            <a:br>
              <a:rPr lang="en-US" sz="3200" dirty="0" smtClean="0">
                <a:solidFill>
                  <a:srgbClr val="3366FF"/>
                </a:solidFill>
                <a:latin typeface="Arial" charset="0"/>
              </a:rPr>
            </a:br>
            <a:endParaRPr lang="en-US" sz="3200" dirty="0"/>
          </a:p>
        </p:txBody>
      </p:sp>
      <p:sp>
        <p:nvSpPr>
          <p:cNvPr id="3" name="Content Placeholder 2"/>
          <p:cNvSpPr>
            <a:spLocks noGrp="1"/>
          </p:cNvSpPr>
          <p:nvPr>
            <p:ph idx="1"/>
          </p:nvPr>
        </p:nvSpPr>
        <p:spPr>
          <a:xfrm>
            <a:off x="102967" y="677334"/>
            <a:ext cx="8912325" cy="5970422"/>
          </a:xfrm>
        </p:spPr>
        <p:txBody>
          <a:bodyPr>
            <a:noAutofit/>
          </a:bodyPr>
          <a:lstStyle/>
          <a:p>
            <a:pPr marL="0" indent="0">
              <a:buNone/>
            </a:pPr>
            <a:r>
              <a:rPr lang="en-US" sz="2400" dirty="0" smtClean="0"/>
              <a:t>It is based on as the causal link (that variable X causes variable Y)</a:t>
            </a:r>
          </a:p>
          <a:p>
            <a:r>
              <a:rPr lang="en-US" sz="2400" dirty="0" smtClean="0"/>
              <a:t>Field experiments have </a:t>
            </a:r>
            <a:r>
              <a:rPr lang="en-US" sz="2400" dirty="0" smtClean="0">
                <a:solidFill>
                  <a:srgbClr val="FF0000"/>
                </a:solidFill>
              </a:rPr>
              <a:t>more external validity</a:t>
            </a:r>
            <a:r>
              <a:rPr lang="en-US" sz="2400" dirty="0" smtClean="0"/>
              <a:t>, but </a:t>
            </a:r>
            <a:r>
              <a:rPr lang="en-US" sz="2400" dirty="0" smtClean="0">
                <a:solidFill>
                  <a:srgbClr val="FF0000"/>
                </a:solidFill>
              </a:rPr>
              <a:t>less internal validity. </a:t>
            </a:r>
            <a:r>
              <a:rPr lang="en-US" sz="2400" dirty="0" smtClean="0"/>
              <a:t>Means ….?</a:t>
            </a:r>
          </a:p>
          <a:p>
            <a:r>
              <a:rPr lang="en-US" sz="2400" dirty="0" smtClean="0"/>
              <a:t>In lab experiment, the reverse is true</a:t>
            </a:r>
          </a:p>
          <a:p>
            <a:r>
              <a:rPr lang="en-US" sz="2400" dirty="0" smtClean="0"/>
              <a:t>There is thus a trade-off between internal validity and external validity</a:t>
            </a:r>
            <a:r>
              <a:rPr lang="en-US" sz="2400" dirty="0"/>
              <a:t>. Means </a:t>
            </a:r>
            <a:r>
              <a:rPr lang="en-US" sz="2400" dirty="0" smtClean="0"/>
              <a:t>….?</a:t>
            </a:r>
          </a:p>
          <a:p>
            <a:r>
              <a:rPr lang="en-US" sz="2400" dirty="0" smtClean="0"/>
              <a:t>If we want high internal validity, we should be willing to settle for lower external validity and vice versa.</a:t>
            </a:r>
          </a:p>
          <a:p>
            <a:r>
              <a:rPr lang="en-US" sz="2400" dirty="0" smtClean="0"/>
              <a:t>To ensure both types of validity, researchers usually try first to </a:t>
            </a:r>
            <a:r>
              <a:rPr lang="en-US" sz="2400" dirty="0" err="1" smtClean="0"/>
              <a:t>testthe</a:t>
            </a:r>
            <a:r>
              <a:rPr lang="en-US" sz="2400" dirty="0" smtClean="0"/>
              <a:t> causal </a:t>
            </a:r>
            <a:r>
              <a:rPr lang="en-US" sz="2400" dirty="0" err="1" smtClean="0"/>
              <a:t>relatiosnhips</a:t>
            </a:r>
            <a:r>
              <a:rPr lang="en-US" sz="2400" dirty="0" smtClean="0"/>
              <a:t> in tightly controlled artificial or lab setting and once the </a:t>
            </a:r>
            <a:r>
              <a:rPr lang="en-US" sz="2400" dirty="0" err="1" smtClean="0"/>
              <a:t>realtionship</a:t>
            </a:r>
            <a:r>
              <a:rPr lang="en-US" sz="2400" dirty="0" smtClean="0"/>
              <a:t> has been </a:t>
            </a:r>
            <a:r>
              <a:rPr lang="en-US" sz="2400" dirty="0" err="1" smtClean="0"/>
              <a:t>establishe</a:t>
            </a:r>
            <a:r>
              <a:rPr lang="en-US" sz="2400" dirty="0" smtClean="0"/>
              <a:t>, they try to test the causal </a:t>
            </a:r>
            <a:r>
              <a:rPr lang="en-US" sz="2400" dirty="0" err="1" smtClean="0"/>
              <a:t>relationshp</a:t>
            </a:r>
            <a:r>
              <a:rPr lang="en-US" sz="2400" dirty="0" smtClean="0"/>
              <a:t> in a field experiment. </a:t>
            </a:r>
          </a:p>
        </p:txBody>
      </p:sp>
    </p:spTree>
    <p:extLst>
      <p:ext uri="{BB962C8B-B14F-4D97-AF65-F5344CB8AC3E}">
        <p14:creationId xmlns:p14="http://schemas.microsoft.com/office/powerpoint/2010/main" val="41913774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0343"/>
            <a:ext cx="8229600" cy="537738"/>
          </a:xfrm>
        </p:spPr>
        <p:txBody>
          <a:bodyPr>
            <a:normAutofit fontScale="90000"/>
          </a:bodyPr>
          <a:lstStyle/>
          <a:p>
            <a:r>
              <a:rPr lang="en-US" sz="2800" dirty="0" smtClean="0">
                <a:solidFill>
                  <a:srgbClr val="3366FF"/>
                </a:solidFill>
                <a:latin typeface="Arial" charset="0"/>
              </a:rPr>
              <a:t>Factors affecting internal and external validity </a:t>
            </a:r>
            <a:br>
              <a:rPr lang="en-US" sz="2800" dirty="0" smtClean="0">
                <a:solidFill>
                  <a:srgbClr val="3366FF"/>
                </a:solidFill>
                <a:latin typeface="Arial" charset="0"/>
              </a:rPr>
            </a:br>
            <a:endParaRPr lang="en-US" sz="2800" dirty="0"/>
          </a:p>
        </p:txBody>
      </p:sp>
      <p:sp>
        <p:nvSpPr>
          <p:cNvPr id="3" name="Content Placeholder 2"/>
          <p:cNvSpPr>
            <a:spLocks noGrp="1"/>
          </p:cNvSpPr>
          <p:nvPr>
            <p:ph idx="1"/>
          </p:nvPr>
        </p:nvSpPr>
        <p:spPr>
          <a:xfrm>
            <a:off x="356086" y="1341332"/>
            <a:ext cx="8693528" cy="5516668"/>
          </a:xfrm>
        </p:spPr>
        <p:txBody>
          <a:bodyPr>
            <a:noAutofit/>
          </a:bodyPr>
          <a:lstStyle/>
          <a:p>
            <a:pPr marL="0" indent="0">
              <a:buNone/>
            </a:pPr>
            <a:r>
              <a:rPr lang="en-US" sz="2400" dirty="0" smtClean="0"/>
              <a:t>Even the best designed lab studies could be influenced by factors that might affect the internal validity of the lab experiment. </a:t>
            </a:r>
          </a:p>
          <a:p>
            <a:pPr marL="0" indent="0">
              <a:buNone/>
            </a:pPr>
            <a:endParaRPr lang="en-US" sz="2400" dirty="0" smtClean="0"/>
          </a:p>
          <a:p>
            <a:pPr marL="0" indent="0">
              <a:buNone/>
            </a:pPr>
            <a:r>
              <a:rPr lang="en-US" sz="2400" dirty="0" smtClean="0"/>
              <a:t>There can be confounding factors still be existing affecting the dependent variable.</a:t>
            </a:r>
          </a:p>
          <a:p>
            <a:pPr marL="0" indent="0">
              <a:buNone/>
            </a:pPr>
            <a:r>
              <a:rPr lang="en-US" sz="2400" dirty="0" smtClean="0"/>
              <a:t>These possible confounding factors pose a THREAT to INTERNAL VALIDITY.</a:t>
            </a:r>
          </a:p>
        </p:txBody>
      </p:sp>
    </p:spTree>
    <p:extLst>
      <p:ext uri="{BB962C8B-B14F-4D97-AF65-F5344CB8AC3E}">
        <p14:creationId xmlns:p14="http://schemas.microsoft.com/office/powerpoint/2010/main" val="37693256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There are major 7 THREATS to internal validity</a:t>
            </a:r>
            <a:br>
              <a:rPr lang="en-US" dirty="0"/>
            </a:br>
            <a:r>
              <a:rPr lang="en-US" dirty="0" smtClean="0"/>
              <a:t>1. History </a:t>
            </a:r>
            <a:r>
              <a:rPr lang="en-US" dirty="0"/>
              <a:t>effects: </a:t>
            </a:r>
          </a:p>
        </p:txBody>
      </p:sp>
      <p:sp>
        <p:nvSpPr>
          <p:cNvPr id="3" name="Content Placeholder 2"/>
          <p:cNvSpPr>
            <a:spLocks noGrp="1"/>
          </p:cNvSpPr>
          <p:nvPr>
            <p:ph idx="1"/>
          </p:nvPr>
        </p:nvSpPr>
        <p:spPr>
          <a:xfrm>
            <a:off x="457199" y="2006061"/>
            <a:ext cx="8473987" cy="4120102"/>
          </a:xfrm>
        </p:spPr>
        <p:txBody>
          <a:bodyPr>
            <a:normAutofit/>
          </a:bodyPr>
          <a:lstStyle/>
          <a:p>
            <a:pPr marL="0" indent="0">
              <a:buNone/>
            </a:pPr>
            <a:endParaRPr lang="en-US" sz="2400" dirty="0"/>
          </a:p>
          <a:p>
            <a:pPr marL="0" indent="0">
              <a:buNone/>
            </a:pPr>
            <a:r>
              <a:rPr lang="en-US" sz="2400" dirty="0" smtClean="0"/>
              <a:t>Certain </a:t>
            </a:r>
            <a:r>
              <a:rPr lang="en-US" sz="2400" dirty="0"/>
              <a:t>events or factors that would have an impact on the </a:t>
            </a:r>
            <a:r>
              <a:rPr lang="en-US" sz="2400" dirty="0" err="1"/>
              <a:t>indep</a:t>
            </a:r>
            <a:r>
              <a:rPr lang="en-US" sz="2400" dirty="0"/>
              <a:t> variable</a:t>
            </a:r>
            <a:r>
              <a:rPr lang="en-US" sz="2400" dirty="0" smtClean="0"/>
              <a:t>-dependent variable </a:t>
            </a:r>
            <a:r>
              <a:rPr lang="en-US" sz="2400" dirty="0"/>
              <a:t>relationship might unexpectedly occur while the experiment is in </a:t>
            </a:r>
            <a:r>
              <a:rPr lang="en-US" sz="2400" dirty="0" smtClean="0"/>
              <a:t>process, </a:t>
            </a:r>
            <a:r>
              <a:rPr lang="en-US" sz="2400" dirty="0"/>
              <a:t>and this history of </a:t>
            </a:r>
            <a:r>
              <a:rPr lang="en-US" sz="2400" dirty="0" smtClean="0"/>
              <a:t>events </a:t>
            </a:r>
            <a:r>
              <a:rPr lang="en-US" sz="2400" dirty="0"/>
              <a:t>would </a:t>
            </a:r>
            <a:r>
              <a:rPr lang="en-US" sz="2400" dirty="0" smtClean="0"/>
              <a:t>confound the </a:t>
            </a:r>
            <a:r>
              <a:rPr lang="en-US" sz="2400" dirty="0"/>
              <a:t>cause-and-effect </a:t>
            </a:r>
            <a:r>
              <a:rPr lang="en-US" sz="2400" dirty="0" smtClean="0"/>
              <a:t>relationship </a:t>
            </a:r>
            <a:r>
              <a:rPr lang="en-US" sz="2400" dirty="0"/>
              <a:t>between then two variables, thus affecting the internal validity</a:t>
            </a:r>
            <a:r>
              <a:rPr lang="en-US" sz="2400" dirty="0" smtClean="0"/>
              <a:t>.</a:t>
            </a:r>
          </a:p>
          <a:p>
            <a:pPr marL="0" indent="0">
              <a:buNone/>
            </a:pPr>
            <a:endParaRPr lang="en-US" sz="2400" dirty="0"/>
          </a:p>
          <a:p>
            <a:endParaRPr lang="en-US" sz="2400" dirty="0"/>
          </a:p>
        </p:txBody>
      </p:sp>
    </p:spTree>
    <p:extLst>
      <p:ext uri="{BB962C8B-B14F-4D97-AF65-F5344CB8AC3E}">
        <p14:creationId xmlns:p14="http://schemas.microsoft.com/office/powerpoint/2010/main" val="27233785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37"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Maturation effects: </a:t>
            </a:r>
          </a:p>
        </p:txBody>
      </p:sp>
      <p:sp>
        <p:nvSpPr>
          <p:cNvPr id="3" name="Content Placeholder 2"/>
          <p:cNvSpPr>
            <a:spLocks noGrp="1"/>
          </p:cNvSpPr>
          <p:nvPr>
            <p:ph idx="1"/>
          </p:nvPr>
        </p:nvSpPr>
        <p:spPr/>
        <p:txBody>
          <a:bodyPr>
            <a:normAutofit/>
          </a:bodyPr>
          <a:lstStyle/>
          <a:p>
            <a:pPr marL="457200" lvl="1" indent="0">
              <a:buNone/>
            </a:pPr>
            <a:endParaRPr lang="en-US" sz="2400" dirty="0" smtClean="0"/>
          </a:p>
          <a:p>
            <a:pPr marL="457200" lvl="1" indent="0">
              <a:buNone/>
            </a:pPr>
            <a:endParaRPr lang="en-US" sz="2400" dirty="0"/>
          </a:p>
          <a:p>
            <a:pPr marL="457200" lvl="1" indent="0">
              <a:buNone/>
            </a:pPr>
            <a:r>
              <a:rPr lang="en-US" sz="2400" dirty="0" smtClean="0"/>
              <a:t>Another uncontrollable </a:t>
            </a:r>
            <a:r>
              <a:rPr lang="en-US" sz="2400" dirty="0"/>
              <a:t>variable is the passage of time, where cause and effect inferences can </a:t>
            </a:r>
            <a:r>
              <a:rPr lang="en-US" sz="2400" dirty="0" smtClean="0"/>
              <a:t>also </a:t>
            </a:r>
            <a:r>
              <a:rPr lang="en-US" sz="2400" dirty="0"/>
              <a:t>be </a:t>
            </a:r>
            <a:r>
              <a:rPr lang="en-US" sz="2400" dirty="0" smtClean="0"/>
              <a:t>contaminated. </a:t>
            </a:r>
          </a:p>
          <a:p>
            <a:pPr marL="457200" lvl="1" indent="0">
              <a:buNone/>
            </a:pPr>
            <a:endParaRPr lang="en-US" sz="2400" dirty="0" smtClean="0"/>
          </a:p>
          <a:p>
            <a:pPr marL="457200" lvl="1" indent="0">
              <a:buNone/>
            </a:pPr>
            <a:r>
              <a:rPr lang="en-US" sz="2400" dirty="0" smtClean="0"/>
              <a:t>The maturation </a:t>
            </a:r>
            <a:r>
              <a:rPr lang="en-US" sz="2400" dirty="0"/>
              <a:t>effects are the function of the processer: both biological and psychological- operating within the respondents as a results of the passage of time.  </a:t>
            </a:r>
            <a:endParaRPr lang="en-US" sz="2400" dirty="0" smtClean="0"/>
          </a:p>
          <a:p>
            <a:pPr marL="457200" lvl="1" indent="0">
              <a:buNone/>
            </a:pPr>
            <a:endParaRPr lang="en-US" sz="2400" dirty="0"/>
          </a:p>
          <a:p>
            <a:endParaRPr lang="en-US" sz="2400" dirty="0"/>
          </a:p>
        </p:txBody>
      </p:sp>
    </p:spTree>
    <p:extLst>
      <p:ext uri="{BB962C8B-B14F-4D97-AF65-F5344CB8AC3E}">
        <p14:creationId xmlns:p14="http://schemas.microsoft.com/office/powerpoint/2010/main" val="236559698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Testing effects: </a:t>
            </a:r>
          </a:p>
        </p:txBody>
      </p:sp>
      <p:sp>
        <p:nvSpPr>
          <p:cNvPr id="3" name="Content Placeholder 2"/>
          <p:cNvSpPr>
            <a:spLocks noGrp="1"/>
          </p:cNvSpPr>
          <p:nvPr>
            <p:ph idx="1"/>
          </p:nvPr>
        </p:nvSpPr>
        <p:spPr/>
        <p:txBody>
          <a:bodyPr>
            <a:normAutofit/>
          </a:bodyPr>
          <a:lstStyle/>
          <a:p>
            <a:pPr marL="457200" lvl="1" indent="0">
              <a:buNone/>
            </a:pPr>
            <a:r>
              <a:rPr lang="en-US" sz="2400" dirty="0" smtClean="0"/>
              <a:t>Mostly </a:t>
            </a:r>
            <a:r>
              <a:rPr lang="en-US" sz="2400" dirty="0"/>
              <a:t>to test the effects of </a:t>
            </a:r>
            <a:r>
              <a:rPr lang="en-US" sz="2400" dirty="0" smtClean="0"/>
              <a:t>treatment, </a:t>
            </a:r>
            <a:r>
              <a:rPr lang="en-US" sz="2400" dirty="0"/>
              <a:t>subjects are given PRETEST (say a short questionnaire eliciting their feeling and attitudes).  </a:t>
            </a:r>
            <a:endParaRPr lang="en-US" sz="2400" dirty="0" smtClean="0"/>
          </a:p>
          <a:p>
            <a:pPr marL="457200" lvl="1" indent="0">
              <a:buNone/>
            </a:pPr>
            <a:endParaRPr lang="en-US" sz="2400" dirty="0" smtClean="0"/>
          </a:p>
          <a:p>
            <a:pPr marL="457200" lvl="1" indent="0">
              <a:buNone/>
            </a:pPr>
            <a:r>
              <a:rPr lang="en-US" sz="2400" dirty="0" smtClean="0"/>
              <a:t>So </a:t>
            </a:r>
            <a:r>
              <a:rPr lang="en-US" sz="2400" dirty="0"/>
              <a:t>first pretest given before treatment, then treatment and then posttest.  </a:t>
            </a:r>
            <a:endParaRPr lang="en-US" sz="2400" dirty="0" smtClean="0"/>
          </a:p>
          <a:p>
            <a:pPr marL="457200" lvl="1" indent="0">
              <a:buNone/>
            </a:pPr>
            <a:endParaRPr lang="en-US" sz="2400" dirty="0" smtClean="0"/>
          </a:p>
          <a:p>
            <a:pPr marL="457200" lvl="1" indent="0">
              <a:buNone/>
            </a:pPr>
            <a:r>
              <a:rPr lang="en-US" sz="2400" dirty="0" smtClean="0"/>
              <a:t>The difference </a:t>
            </a:r>
            <a:r>
              <a:rPr lang="en-US" sz="2400" dirty="0"/>
              <a:t>between pretest and </a:t>
            </a:r>
            <a:r>
              <a:rPr lang="en-US" sz="2400" dirty="0" smtClean="0"/>
              <a:t>posttest difference </a:t>
            </a:r>
            <a:r>
              <a:rPr lang="en-US" sz="2400" dirty="0"/>
              <a:t>is measured. </a:t>
            </a:r>
            <a:endParaRPr lang="en-US" sz="2400" dirty="0" smtClean="0"/>
          </a:p>
          <a:p>
            <a:pPr marL="457200" lvl="1" indent="0">
              <a:buNone/>
            </a:pPr>
            <a:endParaRPr lang="en-US" sz="2400" dirty="0"/>
          </a:p>
          <a:p>
            <a:endParaRPr lang="en-US" sz="2400" dirty="0"/>
          </a:p>
        </p:txBody>
      </p:sp>
    </p:spTree>
    <p:extLst>
      <p:ext uri="{BB962C8B-B14F-4D97-AF65-F5344CB8AC3E}">
        <p14:creationId xmlns:p14="http://schemas.microsoft.com/office/powerpoint/2010/main" val="306687924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Instrumentation</a:t>
            </a:r>
            <a:r>
              <a:rPr lang="en-US" dirty="0"/>
              <a:t>: </a:t>
            </a:r>
          </a:p>
        </p:txBody>
      </p:sp>
      <p:sp>
        <p:nvSpPr>
          <p:cNvPr id="3" name="Content Placeholder 2"/>
          <p:cNvSpPr>
            <a:spLocks noGrp="1"/>
          </p:cNvSpPr>
          <p:nvPr>
            <p:ph idx="1"/>
          </p:nvPr>
        </p:nvSpPr>
        <p:spPr/>
        <p:txBody>
          <a:bodyPr>
            <a:normAutofit/>
          </a:bodyPr>
          <a:lstStyle/>
          <a:p>
            <a:pPr marL="457200" lvl="1" indent="0">
              <a:buNone/>
            </a:pPr>
            <a:r>
              <a:rPr lang="en-US" sz="2400" dirty="0"/>
              <a:t>B</a:t>
            </a:r>
            <a:r>
              <a:rPr lang="en-US" sz="2400" dirty="0" smtClean="0"/>
              <a:t>ecause </a:t>
            </a:r>
            <a:r>
              <a:rPr lang="en-US" sz="2400" dirty="0"/>
              <a:t>of change </a:t>
            </a:r>
            <a:r>
              <a:rPr lang="en-US" sz="2400" dirty="0" smtClean="0"/>
              <a:t>in </a:t>
            </a:r>
            <a:r>
              <a:rPr lang="en-US" sz="2400" dirty="0"/>
              <a:t>the measuring instrument between pretest and posttest and not because of the </a:t>
            </a:r>
            <a:r>
              <a:rPr lang="en-US" sz="2400" dirty="0" smtClean="0"/>
              <a:t>treatment's differential </a:t>
            </a:r>
            <a:r>
              <a:rPr lang="en-US" sz="2400" dirty="0"/>
              <a:t>impact at the end. </a:t>
            </a:r>
            <a:endParaRPr lang="en-US" sz="2400" dirty="0" smtClean="0"/>
          </a:p>
          <a:p>
            <a:pPr marL="457200" lvl="1" indent="0">
              <a:buNone/>
            </a:pPr>
            <a:endParaRPr lang="en-US" sz="2400" dirty="0"/>
          </a:p>
          <a:p>
            <a:endParaRPr lang="en-US" sz="2400" dirty="0"/>
          </a:p>
        </p:txBody>
      </p:sp>
    </p:spTree>
    <p:extLst>
      <p:ext uri="{BB962C8B-B14F-4D97-AF65-F5344CB8AC3E}">
        <p14:creationId xmlns:p14="http://schemas.microsoft.com/office/powerpoint/2010/main" val="187448215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Selection</a:t>
            </a:r>
            <a:r>
              <a:rPr lang="en-US" dirty="0"/>
              <a:t>: </a:t>
            </a:r>
          </a:p>
        </p:txBody>
      </p:sp>
      <p:sp>
        <p:nvSpPr>
          <p:cNvPr id="3" name="Content Placeholder 2"/>
          <p:cNvSpPr>
            <a:spLocks noGrp="1"/>
          </p:cNvSpPr>
          <p:nvPr>
            <p:ph idx="1"/>
          </p:nvPr>
        </p:nvSpPr>
        <p:spPr/>
        <p:txBody>
          <a:bodyPr>
            <a:normAutofit/>
          </a:bodyPr>
          <a:lstStyle/>
          <a:p>
            <a:pPr marL="457200" lvl="1" indent="0">
              <a:buNone/>
            </a:pPr>
            <a:r>
              <a:rPr lang="en-US" sz="2400" dirty="0" smtClean="0"/>
              <a:t>It is also called Bias effects- </a:t>
            </a:r>
            <a:r>
              <a:rPr lang="en-US" sz="2400" dirty="0"/>
              <a:t>improper or unmatched selection of the subjects for the experimental and control groups </a:t>
            </a:r>
            <a:endParaRPr lang="en-US" sz="2400" dirty="0" smtClean="0"/>
          </a:p>
          <a:p>
            <a:pPr marL="457200" lvl="1" indent="0">
              <a:buNone/>
            </a:pPr>
            <a:endParaRPr lang="en-US" sz="2400" dirty="0"/>
          </a:p>
          <a:p>
            <a:endParaRPr lang="en-US" sz="2400" dirty="0"/>
          </a:p>
        </p:txBody>
      </p:sp>
    </p:spTree>
    <p:extLst>
      <p:ext uri="{BB962C8B-B14F-4D97-AF65-F5344CB8AC3E}">
        <p14:creationId xmlns:p14="http://schemas.microsoft.com/office/powerpoint/2010/main" val="338728475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Statistical </a:t>
            </a:r>
            <a:r>
              <a:rPr lang="en-US" dirty="0"/>
              <a:t>regression</a:t>
            </a:r>
          </a:p>
        </p:txBody>
      </p:sp>
      <p:sp>
        <p:nvSpPr>
          <p:cNvPr id="3" name="Content Placeholder 2"/>
          <p:cNvSpPr>
            <a:spLocks noGrp="1"/>
          </p:cNvSpPr>
          <p:nvPr>
            <p:ph idx="1"/>
          </p:nvPr>
        </p:nvSpPr>
        <p:spPr/>
        <p:txBody>
          <a:bodyPr>
            <a:normAutofit/>
          </a:bodyPr>
          <a:lstStyle/>
          <a:p>
            <a:pPr marL="457200" lvl="1" indent="0">
              <a:buNone/>
            </a:pPr>
            <a:r>
              <a:rPr lang="en-US" dirty="0"/>
              <a:t>I</a:t>
            </a:r>
            <a:r>
              <a:rPr lang="en-US" dirty="0" smtClean="0"/>
              <a:t>t  </a:t>
            </a:r>
            <a:r>
              <a:rPr lang="en-US" dirty="0"/>
              <a:t>comes in when the  </a:t>
            </a:r>
            <a:r>
              <a:rPr lang="en-US" dirty="0" smtClean="0"/>
              <a:t>members </a:t>
            </a:r>
            <a:r>
              <a:rPr lang="en-US" dirty="0"/>
              <a:t>chosen for the </a:t>
            </a:r>
            <a:r>
              <a:rPr lang="en-US" dirty="0" smtClean="0"/>
              <a:t>experimental </a:t>
            </a:r>
            <a:r>
              <a:rPr lang="en-US" dirty="0"/>
              <a:t>group have extreme scores on the dependent variable to begin with. </a:t>
            </a:r>
            <a:endParaRPr lang="en-US" dirty="0" smtClean="0"/>
          </a:p>
          <a:p>
            <a:pPr marL="457200" lvl="1" indent="0">
              <a:buNone/>
            </a:pPr>
            <a:endParaRPr lang="en-US" dirty="0"/>
          </a:p>
          <a:p>
            <a:endParaRPr lang="en-US" sz="2800" dirty="0"/>
          </a:p>
        </p:txBody>
      </p:sp>
    </p:spTree>
    <p:extLst>
      <p:ext uri="{BB962C8B-B14F-4D97-AF65-F5344CB8AC3E}">
        <p14:creationId xmlns:p14="http://schemas.microsoft.com/office/powerpoint/2010/main" val="406810715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defTabSz="457200" rtl="0">
              <a:spcBef>
                <a:spcPct val="0"/>
              </a:spcBef>
            </a:pPr>
            <a:r>
              <a:rPr lang="en-US" sz="3200" dirty="0" smtClean="0"/>
              <a:t>7. Motality</a:t>
            </a:r>
            <a:br>
              <a:rPr lang="en-US" sz="3200" dirty="0" smtClean="0"/>
            </a:br>
            <a:endParaRPr lang="en-US" sz="3200" dirty="0"/>
          </a:p>
        </p:txBody>
      </p:sp>
      <p:sp>
        <p:nvSpPr>
          <p:cNvPr id="3" name="Content Placeholder 2"/>
          <p:cNvSpPr>
            <a:spLocks noGrp="1"/>
          </p:cNvSpPr>
          <p:nvPr>
            <p:ph idx="1"/>
          </p:nvPr>
        </p:nvSpPr>
        <p:spPr/>
        <p:txBody>
          <a:bodyPr>
            <a:normAutofit fontScale="70000" lnSpcReduction="20000"/>
          </a:bodyPr>
          <a:lstStyle/>
          <a:p>
            <a:r>
              <a:rPr lang="en-US" dirty="0" smtClean="0"/>
              <a:t>Another confounding factor on the cause and-effect relationship is the mortality or attrition of the members in the experimental or control group or both, as experiment progresses. </a:t>
            </a:r>
          </a:p>
          <a:p>
            <a:r>
              <a:rPr lang="en-US" dirty="0" smtClean="0"/>
              <a:t>When the group composition changes over time across the groups, comparison between the groups becomes difficult., because those who dropped out of the experiment may confound the results. </a:t>
            </a:r>
          </a:p>
          <a:p>
            <a:r>
              <a:rPr lang="en-US" dirty="0" smtClean="0"/>
              <a:t>Again we would not be able to say how much of the effect observed arises from the treatment and how much is attributable to the members who dropped out, since those who stayed with the experiment could have reacted differently from those who dropped out. </a:t>
            </a:r>
          </a:p>
          <a:p>
            <a:r>
              <a:rPr lang="en-US" dirty="0" smtClean="0"/>
              <a:t>Let us see an example…</a:t>
            </a:r>
          </a:p>
        </p:txBody>
      </p:sp>
    </p:spTree>
    <p:extLst>
      <p:ext uri="{BB962C8B-B14F-4D97-AF65-F5344CB8AC3E}">
        <p14:creationId xmlns:p14="http://schemas.microsoft.com/office/powerpoint/2010/main" val="15298249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solidFill>
                <a:srgbClr val="3366FF"/>
              </a:solidFill>
              <a:latin typeface="Arial" charset="0"/>
            </a:endParaRPr>
          </a:p>
          <a:p>
            <a:pPr marL="0" indent="0">
              <a:buNone/>
            </a:pPr>
            <a:endParaRPr lang="en-US" dirty="0">
              <a:solidFill>
                <a:srgbClr val="3366FF"/>
              </a:solidFill>
              <a:latin typeface="Arial" charset="0"/>
            </a:endParaRPr>
          </a:p>
          <a:p>
            <a:pPr marL="0" indent="0">
              <a:buNone/>
            </a:pPr>
            <a:r>
              <a:rPr lang="en-US" dirty="0" smtClean="0">
                <a:solidFill>
                  <a:srgbClr val="3366FF"/>
                </a:solidFill>
                <a:latin typeface="Arial" charset="0"/>
              </a:rPr>
              <a:t>				Experimental Designs</a:t>
            </a:r>
          </a:p>
          <a:p>
            <a:endParaRPr lang="en-US" dirty="0"/>
          </a:p>
        </p:txBody>
      </p:sp>
    </p:spTree>
    <p:extLst>
      <p:ext uri="{BB962C8B-B14F-4D97-AF65-F5344CB8AC3E}">
        <p14:creationId xmlns:p14="http://schemas.microsoft.com/office/powerpoint/2010/main" val="26539093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3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3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35" y="1"/>
            <a:ext cx="8854679" cy="809492"/>
          </a:xfrm>
        </p:spPr>
        <p:txBody>
          <a:bodyPr>
            <a:noAutofit/>
          </a:bodyPr>
          <a:lstStyle/>
          <a:p>
            <a:r>
              <a:rPr lang="en-US" sz="2000" b="1" u="sng" dirty="0" smtClean="0">
                <a:solidFill>
                  <a:srgbClr val="FF0000"/>
                </a:solidFill>
              </a:rPr>
              <a:t>Identifying threats to internal Validity: Let us examine each of the possible 7 threats to internal validity in the context of the following scenario:</a:t>
            </a:r>
            <a:endParaRPr lang="en-US" sz="2000" b="1" u="sng" dirty="0">
              <a:solidFill>
                <a:srgbClr val="FF0000"/>
              </a:solidFill>
            </a:endParaRPr>
          </a:p>
        </p:txBody>
      </p:sp>
      <p:sp>
        <p:nvSpPr>
          <p:cNvPr id="3" name="Content Placeholder 2"/>
          <p:cNvSpPr>
            <a:spLocks noGrp="1"/>
          </p:cNvSpPr>
          <p:nvPr>
            <p:ph idx="1"/>
          </p:nvPr>
        </p:nvSpPr>
        <p:spPr>
          <a:xfrm>
            <a:off x="142435" y="711794"/>
            <a:ext cx="8854679" cy="6020595"/>
          </a:xfrm>
        </p:spPr>
        <p:txBody>
          <a:bodyPr>
            <a:noAutofit/>
          </a:bodyPr>
          <a:lstStyle/>
          <a:p>
            <a:pPr marL="0" indent="0">
              <a:buNone/>
            </a:pPr>
            <a:r>
              <a:rPr lang="en-US" sz="2000" dirty="0" smtClean="0"/>
              <a:t>An organizational consultant wanted to demonstrate to the president of a company through an experimental design, that the democratic style of leadership best enhances the morale of employees. He set up 3 experimental groups  and 1 control group for the purpose and assigned members to each of the groups randomly.</a:t>
            </a:r>
          </a:p>
          <a:p>
            <a:r>
              <a:rPr lang="en-US" sz="2000" dirty="0" smtClean="0"/>
              <a:t>The 3 experimental groups were headed by an autocratic leader, a democratic leader and a </a:t>
            </a:r>
            <a:r>
              <a:rPr lang="en-US" sz="2000" dirty="0" err="1" smtClean="0"/>
              <a:t>leissez</a:t>
            </a:r>
            <a:r>
              <a:rPr lang="en-US" sz="2000" dirty="0" smtClean="0"/>
              <a:t>-faire leader respectively.</a:t>
            </a:r>
          </a:p>
          <a:p>
            <a:r>
              <a:rPr lang="en-US" sz="2000" dirty="0" smtClean="0"/>
              <a:t>The members in the 3 experimental groups were administered a pretest. </a:t>
            </a:r>
          </a:p>
          <a:p>
            <a:r>
              <a:rPr lang="en-US" sz="2000" dirty="0" smtClean="0"/>
              <a:t>Since the control group was not exposed to any treatment, they were not given a pretest. </a:t>
            </a:r>
          </a:p>
          <a:p>
            <a:r>
              <a:rPr lang="en-US" sz="2000" dirty="0" smtClean="0"/>
              <a:t>As the experiment progressed, 2 members in the democratic treatment group got quite exited and started moving around to the other members saying that the participative atmosphere was “</a:t>
            </a:r>
            <a:r>
              <a:rPr lang="en-US" sz="2000" dirty="0" err="1" smtClean="0"/>
              <a:t>greta</a:t>
            </a:r>
            <a:r>
              <a:rPr lang="en-US" sz="2000" dirty="0" smtClean="0"/>
              <a:t>” and the “performance was bound to the high in this group.” </a:t>
            </a:r>
          </a:p>
          <a:p>
            <a:r>
              <a:rPr lang="en-US" sz="2000" dirty="0" smtClean="0"/>
              <a:t>Two members from each of the autocratic and laissez-faire groups left after the first hour saying they had to go and could no longer participate in the experiment. </a:t>
            </a:r>
          </a:p>
          <a:p>
            <a:r>
              <a:rPr lang="en-US" sz="2000" dirty="0" smtClean="0"/>
              <a:t>After 2 hours of activities, a posttest was administered  to all the participants, including the control group members, on the same lines as the pretest. </a:t>
            </a:r>
          </a:p>
          <a:p>
            <a:endParaRPr lang="en-US" sz="2000" dirty="0"/>
          </a:p>
        </p:txBody>
      </p:sp>
    </p:spTree>
    <p:extLst>
      <p:ext uri="{BB962C8B-B14F-4D97-AF65-F5344CB8AC3E}">
        <p14:creationId xmlns:p14="http://schemas.microsoft.com/office/powerpoint/2010/main" val="356633076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affecting external validity</a:t>
            </a:r>
            <a:endParaRPr lang="en-US" dirty="0"/>
          </a:p>
        </p:txBody>
      </p:sp>
      <p:sp>
        <p:nvSpPr>
          <p:cNvPr id="3" name="Content Placeholder 2"/>
          <p:cNvSpPr>
            <a:spLocks noGrp="1"/>
          </p:cNvSpPr>
          <p:nvPr>
            <p:ph idx="1"/>
          </p:nvPr>
        </p:nvSpPr>
        <p:spPr>
          <a:xfrm>
            <a:off x="167460" y="1600200"/>
            <a:ext cx="7912473" cy="4525963"/>
          </a:xfrm>
        </p:spPr>
        <p:txBody>
          <a:bodyPr>
            <a:normAutofit fontScale="92500"/>
          </a:bodyPr>
          <a:lstStyle/>
          <a:p>
            <a:r>
              <a:rPr lang="en-US" dirty="0" smtClean="0"/>
              <a:t>Diminution : generalizability can be diminished </a:t>
            </a:r>
          </a:p>
          <a:p>
            <a:r>
              <a:rPr lang="en-US" dirty="0" smtClean="0"/>
              <a:t>Selection of the subjects: type of subject and type of subjects in actual setting can be very different. So can affect </a:t>
            </a:r>
          </a:p>
          <a:p>
            <a:endParaRPr lang="en-US" dirty="0"/>
          </a:p>
          <a:p>
            <a:pPr marL="0" indent="0">
              <a:buNone/>
            </a:pPr>
            <a:r>
              <a:rPr lang="en-US" dirty="0" smtClean="0"/>
              <a:t>Remember ! Max external validity can be ensured if the</a:t>
            </a:r>
            <a:r>
              <a:rPr lang="en-US" dirty="0" smtClean="0">
                <a:solidFill>
                  <a:srgbClr val="FF0000"/>
                </a:solidFill>
              </a:rPr>
              <a:t> lab experimental conditions </a:t>
            </a:r>
            <a:r>
              <a:rPr lang="en-US" dirty="0" smtClean="0"/>
              <a:t>are as </a:t>
            </a:r>
            <a:r>
              <a:rPr lang="en-US" dirty="0" smtClean="0">
                <a:solidFill>
                  <a:srgbClr val="FF0000"/>
                </a:solidFill>
              </a:rPr>
              <a:t>close to </a:t>
            </a:r>
            <a:r>
              <a:rPr lang="en-US" dirty="0" smtClean="0"/>
              <a:t>and compatible with the </a:t>
            </a:r>
            <a:r>
              <a:rPr lang="en-US" dirty="0" smtClean="0">
                <a:solidFill>
                  <a:srgbClr val="FF0000"/>
                </a:solidFill>
              </a:rPr>
              <a:t>real world situation </a:t>
            </a:r>
            <a:endParaRPr lang="en-US" dirty="0">
              <a:solidFill>
                <a:srgbClr val="FF0000"/>
              </a:solidFill>
            </a:endParaRPr>
          </a:p>
        </p:txBody>
      </p:sp>
    </p:spTree>
    <p:extLst>
      <p:ext uri="{BB962C8B-B14F-4D97-AF65-F5344CB8AC3E}">
        <p14:creationId xmlns:p14="http://schemas.microsoft.com/office/powerpoint/2010/main" val="115195458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1340015694"/>
              </p:ext>
            </p:extLst>
          </p:nvPr>
        </p:nvGraphicFramePr>
        <p:xfrm>
          <a:off x="68644" y="-49483"/>
          <a:ext cx="9063915" cy="69074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6"/>
          <p:cNvSpPr txBox="1">
            <a:spLocks noChangeArrowheads="1"/>
          </p:cNvSpPr>
          <p:nvPr/>
        </p:nvSpPr>
        <p:spPr bwMode="auto">
          <a:xfrm>
            <a:off x="0" y="-6350"/>
            <a:ext cx="1974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bg1"/>
                </a:solidFill>
                <a:latin typeface="Arial" charset="0"/>
                <a:ea typeface="ＭＳ Ｐゴシック" charset="0"/>
                <a:cs typeface="ＭＳ Ｐゴシック" charset="0"/>
              </a:defRPr>
            </a:lvl1pPr>
            <a:lvl2pPr marL="742950" indent="-285750" eaLnBrk="0" hangingPunct="0">
              <a:defRPr sz="3200">
                <a:solidFill>
                  <a:schemeClr val="bg1"/>
                </a:solidFill>
                <a:latin typeface="Arial" charset="0"/>
                <a:ea typeface="ＭＳ Ｐゴシック" charset="0"/>
              </a:defRPr>
            </a:lvl2pPr>
            <a:lvl3pPr marL="1143000" indent="-228600" eaLnBrk="0" hangingPunct="0">
              <a:defRPr sz="3200">
                <a:solidFill>
                  <a:schemeClr val="bg1"/>
                </a:solidFill>
                <a:latin typeface="Arial" charset="0"/>
                <a:ea typeface="ＭＳ Ｐゴシック" charset="0"/>
              </a:defRPr>
            </a:lvl3pPr>
            <a:lvl4pPr marL="1600200" indent="-228600" eaLnBrk="0" hangingPunct="0">
              <a:defRPr sz="3200">
                <a:solidFill>
                  <a:schemeClr val="bg1"/>
                </a:solidFill>
                <a:latin typeface="Arial" charset="0"/>
                <a:ea typeface="ＭＳ Ｐゴシック" charset="0"/>
              </a:defRPr>
            </a:lvl4pPr>
            <a:lvl5pPr marL="2057400" indent="-228600" eaLnBrk="0" hangingPunct="0">
              <a:defRPr sz="3200">
                <a:solidFill>
                  <a:schemeClr val="bg1"/>
                </a:solidFill>
                <a:latin typeface="Arial" charset="0"/>
                <a:ea typeface="ＭＳ Ｐゴシック" charset="0"/>
              </a:defRPr>
            </a:lvl5pPr>
            <a:lvl6pPr marL="2514600" indent="-228600" eaLnBrk="0" fontAlgn="base" hangingPunct="0">
              <a:spcBef>
                <a:spcPct val="0"/>
              </a:spcBef>
              <a:spcAft>
                <a:spcPct val="0"/>
              </a:spcAft>
              <a:defRPr sz="3200">
                <a:solidFill>
                  <a:schemeClr val="bg1"/>
                </a:solidFill>
                <a:latin typeface="Arial" charset="0"/>
                <a:ea typeface="ＭＳ Ｐゴシック" charset="0"/>
              </a:defRPr>
            </a:lvl6pPr>
            <a:lvl7pPr marL="2971800" indent="-228600" eaLnBrk="0" fontAlgn="base" hangingPunct="0">
              <a:spcBef>
                <a:spcPct val="0"/>
              </a:spcBef>
              <a:spcAft>
                <a:spcPct val="0"/>
              </a:spcAft>
              <a:defRPr sz="3200">
                <a:solidFill>
                  <a:schemeClr val="bg1"/>
                </a:solidFill>
                <a:latin typeface="Arial" charset="0"/>
                <a:ea typeface="ＭＳ Ｐゴシック" charset="0"/>
              </a:defRPr>
            </a:lvl7pPr>
            <a:lvl8pPr marL="3429000" indent="-228600" eaLnBrk="0" fontAlgn="base" hangingPunct="0">
              <a:spcBef>
                <a:spcPct val="0"/>
              </a:spcBef>
              <a:spcAft>
                <a:spcPct val="0"/>
              </a:spcAft>
              <a:defRPr sz="3200">
                <a:solidFill>
                  <a:schemeClr val="bg1"/>
                </a:solidFill>
                <a:latin typeface="Arial" charset="0"/>
                <a:ea typeface="ＭＳ Ｐゴシック" charset="0"/>
              </a:defRPr>
            </a:lvl8pPr>
            <a:lvl9pPr marL="3886200" indent="-228600" eaLnBrk="0" fontAlgn="base" hangingPunct="0">
              <a:spcBef>
                <a:spcPct val="0"/>
              </a:spcBef>
              <a:spcAft>
                <a:spcPct val="0"/>
              </a:spcAft>
              <a:defRPr sz="3200">
                <a:solidFill>
                  <a:schemeClr val="bg1"/>
                </a:solidFill>
                <a:latin typeface="Arial" charset="0"/>
                <a:ea typeface="ＭＳ Ｐゴシック" charset="0"/>
              </a:defRPr>
            </a:lvl9pPr>
          </a:lstStyle>
          <a:p>
            <a:pPr eaLnBrk="1" hangingPunct="1"/>
            <a:r>
              <a:rPr lang="en-US" sz="500">
                <a:solidFill>
                  <a:srgbClr val="FF0000"/>
                </a:solidFill>
              </a:rPr>
              <a:t>By: Prof. Dr. M. Zia-ur-Rehman, </a:t>
            </a:r>
            <a:r>
              <a:rPr lang="en-US" sz="500">
                <a:solidFill>
                  <a:srgbClr val="FFFFFF"/>
                </a:solidFill>
                <a:hlinkClick r:id="rId7"/>
              </a:rPr>
              <a:t>scholarknowledge@gmail.com</a:t>
            </a:r>
            <a:r>
              <a:rPr lang="en-US" sz="500">
                <a:solidFill>
                  <a:srgbClr val="FFFFFF"/>
                </a:solidFill>
              </a:rPr>
              <a:t> </a:t>
            </a:r>
          </a:p>
        </p:txBody>
      </p:sp>
      <p:sp>
        <p:nvSpPr>
          <p:cNvPr id="5" name="TextBox 7"/>
          <p:cNvSpPr txBox="1">
            <a:spLocks noChangeArrowheads="1"/>
          </p:cNvSpPr>
          <p:nvPr/>
        </p:nvSpPr>
        <p:spPr bwMode="auto">
          <a:xfrm>
            <a:off x="0" y="6654297"/>
            <a:ext cx="1974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bg1"/>
                </a:solidFill>
                <a:latin typeface="Arial" charset="0"/>
                <a:ea typeface="ＭＳ Ｐゴシック" charset="0"/>
                <a:cs typeface="ＭＳ Ｐゴシック" charset="0"/>
              </a:defRPr>
            </a:lvl1pPr>
            <a:lvl2pPr marL="742950" indent="-285750" eaLnBrk="0" hangingPunct="0">
              <a:defRPr sz="3200">
                <a:solidFill>
                  <a:schemeClr val="bg1"/>
                </a:solidFill>
                <a:latin typeface="Arial" charset="0"/>
                <a:ea typeface="ＭＳ Ｐゴシック" charset="0"/>
              </a:defRPr>
            </a:lvl2pPr>
            <a:lvl3pPr marL="1143000" indent="-228600" eaLnBrk="0" hangingPunct="0">
              <a:defRPr sz="3200">
                <a:solidFill>
                  <a:schemeClr val="bg1"/>
                </a:solidFill>
                <a:latin typeface="Arial" charset="0"/>
                <a:ea typeface="ＭＳ Ｐゴシック" charset="0"/>
              </a:defRPr>
            </a:lvl3pPr>
            <a:lvl4pPr marL="1600200" indent="-228600" eaLnBrk="0" hangingPunct="0">
              <a:defRPr sz="3200">
                <a:solidFill>
                  <a:schemeClr val="bg1"/>
                </a:solidFill>
                <a:latin typeface="Arial" charset="0"/>
                <a:ea typeface="ＭＳ Ｐゴシック" charset="0"/>
              </a:defRPr>
            </a:lvl4pPr>
            <a:lvl5pPr marL="2057400" indent="-228600" eaLnBrk="0" hangingPunct="0">
              <a:defRPr sz="3200">
                <a:solidFill>
                  <a:schemeClr val="bg1"/>
                </a:solidFill>
                <a:latin typeface="Arial" charset="0"/>
                <a:ea typeface="ＭＳ Ｐゴシック" charset="0"/>
              </a:defRPr>
            </a:lvl5pPr>
            <a:lvl6pPr marL="2514600" indent="-228600" eaLnBrk="0" fontAlgn="base" hangingPunct="0">
              <a:spcBef>
                <a:spcPct val="0"/>
              </a:spcBef>
              <a:spcAft>
                <a:spcPct val="0"/>
              </a:spcAft>
              <a:defRPr sz="3200">
                <a:solidFill>
                  <a:schemeClr val="bg1"/>
                </a:solidFill>
                <a:latin typeface="Arial" charset="0"/>
                <a:ea typeface="ＭＳ Ｐゴシック" charset="0"/>
              </a:defRPr>
            </a:lvl6pPr>
            <a:lvl7pPr marL="2971800" indent="-228600" eaLnBrk="0" fontAlgn="base" hangingPunct="0">
              <a:spcBef>
                <a:spcPct val="0"/>
              </a:spcBef>
              <a:spcAft>
                <a:spcPct val="0"/>
              </a:spcAft>
              <a:defRPr sz="3200">
                <a:solidFill>
                  <a:schemeClr val="bg1"/>
                </a:solidFill>
                <a:latin typeface="Arial" charset="0"/>
                <a:ea typeface="ＭＳ Ｐゴシック" charset="0"/>
              </a:defRPr>
            </a:lvl7pPr>
            <a:lvl8pPr marL="3429000" indent="-228600" eaLnBrk="0" fontAlgn="base" hangingPunct="0">
              <a:spcBef>
                <a:spcPct val="0"/>
              </a:spcBef>
              <a:spcAft>
                <a:spcPct val="0"/>
              </a:spcAft>
              <a:defRPr sz="3200">
                <a:solidFill>
                  <a:schemeClr val="bg1"/>
                </a:solidFill>
                <a:latin typeface="Arial" charset="0"/>
                <a:ea typeface="ＭＳ Ｐゴシック" charset="0"/>
              </a:defRPr>
            </a:lvl8pPr>
            <a:lvl9pPr marL="3886200" indent="-228600" eaLnBrk="0" fontAlgn="base" hangingPunct="0">
              <a:spcBef>
                <a:spcPct val="0"/>
              </a:spcBef>
              <a:spcAft>
                <a:spcPct val="0"/>
              </a:spcAft>
              <a:defRPr sz="3200">
                <a:solidFill>
                  <a:schemeClr val="bg1"/>
                </a:solidFill>
                <a:latin typeface="Arial" charset="0"/>
                <a:ea typeface="ＭＳ Ｐゴシック" charset="0"/>
              </a:defRPr>
            </a:lvl9pPr>
          </a:lstStyle>
          <a:p>
            <a:pPr eaLnBrk="1" hangingPunct="1"/>
            <a:r>
              <a:rPr lang="en-US" sz="500" dirty="0">
                <a:solidFill>
                  <a:srgbClr val="FF0000"/>
                </a:solidFill>
              </a:rPr>
              <a:t>By: Prof. Dr. M. Zia-ur-Rehman, </a:t>
            </a:r>
            <a:r>
              <a:rPr lang="en-US" sz="500" dirty="0">
                <a:solidFill>
                  <a:srgbClr val="FFFFFF"/>
                </a:solidFill>
                <a:hlinkClick r:id="rId7"/>
              </a:rPr>
              <a:t>scholarknowledge@gmail.com</a:t>
            </a:r>
            <a:r>
              <a:rPr lang="en-US" sz="500" dirty="0">
                <a:solidFill>
                  <a:srgbClr val="FFFFFF"/>
                </a:solidFill>
              </a:rPr>
              <a:t> </a:t>
            </a:r>
          </a:p>
        </p:txBody>
      </p:sp>
      <p:sp>
        <p:nvSpPr>
          <p:cNvPr id="6" name="TextBox 8"/>
          <p:cNvSpPr txBox="1">
            <a:spLocks noChangeArrowheads="1"/>
          </p:cNvSpPr>
          <p:nvPr/>
        </p:nvSpPr>
        <p:spPr bwMode="auto">
          <a:xfrm>
            <a:off x="7169150" y="6683141"/>
            <a:ext cx="1974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bg1"/>
                </a:solidFill>
                <a:latin typeface="Arial" charset="0"/>
                <a:ea typeface="ＭＳ Ｐゴシック" charset="0"/>
                <a:cs typeface="ＭＳ Ｐゴシック" charset="0"/>
              </a:defRPr>
            </a:lvl1pPr>
            <a:lvl2pPr marL="742950" indent="-285750" eaLnBrk="0" hangingPunct="0">
              <a:defRPr sz="3200">
                <a:solidFill>
                  <a:schemeClr val="bg1"/>
                </a:solidFill>
                <a:latin typeface="Arial" charset="0"/>
                <a:ea typeface="ＭＳ Ｐゴシック" charset="0"/>
              </a:defRPr>
            </a:lvl2pPr>
            <a:lvl3pPr marL="1143000" indent="-228600" eaLnBrk="0" hangingPunct="0">
              <a:defRPr sz="3200">
                <a:solidFill>
                  <a:schemeClr val="bg1"/>
                </a:solidFill>
                <a:latin typeface="Arial" charset="0"/>
                <a:ea typeface="ＭＳ Ｐゴシック" charset="0"/>
              </a:defRPr>
            </a:lvl3pPr>
            <a:lvl4pPr marL="1600200" indent="-228600" eaLnBrk="0" hangingPunct="0">
              <a:defRPr sz="3200">
                <a:solidFill>
                  <a:schemeClr val="bg1"/>
                </a:solidFill>
                <a:latin typeface="Arial" charset="0"/>
                <a:ea typeface="ＭＳ Ｐゴシック" charset="0"/>
              </a:defRPr>
            </a:lvl4pPr>
            <a:lvl5pPr marL="2057400" indent="-228600" eaLnBrk="0" hangingPunct="0">
              <a:defRPr sz="3200">
                <a:solidFill>
                  <a:schemeClr val="bg1"/>
                </a:solidFill>
                <a:latin typeface="Arial" charset="0"/>
                <a:ea typeface="ＭＳ Ｐゴシック" charset="0"/>
              </a:defRPr>
            </a:lvl5pPr>
            <a:lvl6pPr marL="2514600" indent="-228600" eaLnBrk="0" fontAlgn="base" hangingPunct="0">
              <a:spcBef>
                <a:spcPct val="0"/>
              </a:spcBef>
              <a:spcAft>
                <a:spcPct val="0"/>
              </a:spcAft>
              <a:defRPr sz="3200">
                <a:solidFill>
                  <a:schemeClr val="bg1"/>
                </a:solidFill>
                <a:latin typeface="Arial" charset="0"/>
                <a:ea typeface="ＭＳ Ｐゴシック" charset="0"/>
              </a:defRPr>
            </a:lvl6pPr>
            <a:lvl7pPr marL="2971800" indent="-228600" eaLnBrk="0" fontAlgn="base" hangingPunct="0">
              <a:spcBef>
                <a:spcPct val="0"/>
              </a:spcBef>
              <a:spcAft>
                <a:spcPct val="0"/>
              </a:spcAft>
              <a:defRPr sz="3200">
                <a:solidFill>
                  <a:schemeClr val="bg1"/>
                </a:solidFill>
                <a:latin typeface="Arial" charset="0"/>
                <a:ea typeface="ＭＳ Ｐゴシック" charset="0"/>
              </a:defRPr>
            </a:lvl7pPr>
            <a:lvl8pPr marL="3429000" indent="-228600" eaLnBrk="0" fontAlgn="base" hangingPunct="0">
              <a:spcBef>
                <a:spcPct val="0"/>
              </a:spcBef>
              <a:spcAft>
                <a:spcPct val="0"/>
              </a:spcAft>
              <a:defRPr sz="3200">
                <a:solidFill>
                  <a:schemeClr val="bg1"/>
                </a:solidFill>
                <a:latin typeface="Arial" charset="0"/>
                <a:ea typeface="ＭＳ Ｐゴシック" charset="0"/>
              </a:defRPr>
            </a:lvl8pPr>
            <a:lvl9pPr marL="3886200" indent="-228600" eaLnBrk="0" fontAlgn="base" hangingPunct="0">
              <a:spcBef>
                <a:spcPct val="0"/>
              </a:spcBef>
              <a:spcAft>
                <a:spcPct val="0"/>
              </a:spcAft>
              <a:defRPr sz="3200">
                <a:solidFill>
                  <a:schemeClr val="bg1"/>
                </a:solidFill>
                <a:latin typeface="Arial" charset="0"/>
                <a:ea typeface="ＭＳ Ｐゴシック" charset="0"/>
              </a:defRPr>
            </a:lvl9pPr>
          </a:lstStyle>
          <a:p>
            <a:pPr eaLnBrk="1" hangingPunct="1"/>
            <a:r>
              <a:rPr lang="en-US" sz="500">
                <a:solidFill>
                  <a:srgbClr val="FF0000"/>
                </a:solidFill>
              </a:rPr>
              <a:t>By: Prof. Dr. M. Zia-ur-Rehman, </a:t>
            </a:r>
            <a:r>
              <a:rPr lang="en-US" sz="500">
                <a:solidFill>
                  <a:srgbClr val="FFFFFF"/>
                </a:solidFill>
                <a:hlinkClick r:id="rId7"/>
              </a:rPr>
              <a:t>scholarknowledge@gmail.com</a:t>
            </a:r>
            <a:r>
              <a:rPr lang="en-US" sz="500">
                <a:solidFill>
                  <a:srgbClr val="FFFFFF"/>
                </a:solidFill>
              </a:rPr>
              <a:t> </a:t>
            </a:r>
          </a:p>
        </p:txBody>
      </p:sp>
      <p:sp>
        <p:nvSpPr>
          <p:cNvPr id="7" name="TextBox 9"/>
          <p:cNvSpPr txBox="1">
            <a:spLocks noChangeArrowheads="1"/>
          </p:cNvSpPr>
          <p:nvPr/>
        </p:nvSpPr>
        <p:spPr bwMode="auto">
          <a:xfrm>
            <a:off x="7169150" y="0"/>
            <a:ext cx="1974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bg1"/>
                </a:solidFill>
                <a:latin typeface="Arial" charset="0"/>
                <a:ea typeface="ＭＳ Ｐゴシック" charset="0"/>
                <a:cs typeface="ＭＳ Ｐゴシック" charset="0"/>
              </a:defRPr>
            </a:lvl1pPr>
            <a:lvl2pPr marL="742950" indent="-285750" eaLnBrk="0" hangingPunct="0">
              <a:defRPr sz="3200">
                <a:solidFill>
                  <a:schemeClr val="bg1"/>
                </a:solidFill>
                <a:latin typeface="Arial" charset="0"/>
                <a:ea typeface="ＭＳ Ｐゴシック" charset="0"/>
              </a:defRPr>
            </a:lvl2pPr>
            <a:lvl3pPr marL="1143000" indent="-228600" eaLnBrk="0" hangingPunct="0">
              <a:defRPr sz="3200">
                <a:solidFill>
                  <a:schemeClr val="bg1"/>
                </a:solidFill>
                <a:latin typeface="Arial" charset="0"/>
                <a:ea typeface="ＭＳ Ｐゴシック" charset="0"/>
              </a:defRPr>
            </a:lvl3pPr>
            <a:lvl4pPr marL="1600200" indent="-228600" eaLnBrk="0" hangingPunct="0">
              <a:defRPr sz="3200">
                <a:solidFill>
                  <a:schemeClr val="bg1"/>
                </a:solidFill>
                <a:latin typeface="Arial" charset="0"/>
                <a:ea typeface="ＭＳ Ｐゴシック" charset="0"/>
              </a:defRPr>
            </a:lvl4pPr>
            <a:lvl5pPr marL="2057400" indent="-228600" eaLnBrk="0" hangingPunct="0">
              <a:defRPr sz="3200">
                <a:solidFill>
                  <a:schemeClr val="bg1"/>
                </a:solidFill>
                <a:latin typeface="Arial" charset="0"/>
                <a:ea typeface="ＭＳ Ｐゴシック" charset="0"/>
              </a:defRPr>
            </a:lvl5pPr>
            <a:lvl6pPr marL="2514600" indent="-228600" eaLnBrk="0" fontAlgn="base" hangingPunct="0">
              <a:spcBef>
                <a:spcPct val="0"/>
              </a:spcBef>
              <a:spcAft>
                <a:spcPct val="0"/>
              </a:spcAft>
              <a:defRPr sz="3200">
                <a:solidFill>
                  <a:schemeClr val="bg1"/>
                </a:solidFill>
                <a:latin typeface="Arial" charset="0"/>
                <a:ea typeface="ＭＳ Ｐゴシック" charset="0"/>
              </a:defRPr>
            </a:lvl6pPr>
            <a:lvl7pPr marL="2971800" indent="-228600" eaLnBrk="0" fontAlgn="base" hangingPunct="0">
              <a:spcBef>
                <a:spcPct val="0"/>
              </a:spcBef>
              <a:spcAft>
                <a:spcPct val="0"/>
              </a:spcAft>
              <a:defRPr sz="3200">
                <a:solidFill>
                  <a:schemeClr val="bg1"/>
                </a:solidFill>
                <a:latin typeface="Arial" charset="0"/>
                <a:ea typeface="ＭＳ Ｐゴシック" charset="0"/>
              </a:defRPr>
            </a:lvl7pPr>
            <a:lvl8pPr marL="3429000" indent="-228600" eaLnBrk="0" fontAlgn="base" hangingPunct="0">
              <a:spcBef>
                <a:spcPct val="0"/>
              </a:spcBef>
              <a:spcAft>
                <a:spcPct val="0"/>
              </a:spcAft>
              <a:defRPr sz="3200">
                <a:solidFill>
                  <a:schemeClr val="bg1"/>
                </a:solidFill>
                <a:latin typeface="Arial" charset="0"/>
                <a:ea typeface="ＭＳ Ｐゴシック" charset="0"/>
              </a:defRPr>
            </a:lvl8pPr>
            <a:lvl9pPr marL="3886200" indent="-228600" eaLnBrk="0" fontAlgn="base" hangingPunct="0">
              <a:spcBef>
                <a:spcPct val="0"/>
              </a:spcBef>
              <a:spcAft>
                <a:spcPct val="0"/>
              </a:spcAft>
              <a:defRPr sz="3200">
                <a:solidFill>
                  <a:schemeClr val="bg1"/>
                </a:solidFill>
                <a:latin typeface="Arial" charset="0"/>
                <a:ea typeface="ＭＳ Ｐゴシック" charset="0"/>
              </a:defRPr>
            </a:lvl9pPr>
          </a:lstStyle>
          <a:p>
            <a:pPr eaLnBrk="1" hangingPunct="1"/>
            <a:r>
              <a:rPr lang="en-US" sz="500">
                <a:solidFill>
                  <a:srgbClr val="FF0000"/>
                </a:solidFill>
              </a:rPr>
              <a:t>By: Prof. Dr. M. Zia-ur-Rehman, </a:t>
            </a:r>
            <a:r>
              <a:rPr lang="en-US" sz="500">
                <a:solidFill>
                  <a:srgbClr val="FFFFFF"/>
                </a:solidFill>
                <a:hlinkClick r:id="rId7"/>
              </a:rPr>
              <a:t>scholarknowledge@gmail.com</a:t>
            </a:r>
            <a:r>
              <a:rPr lang="en-US" sz="500">
                <a:solidFill>
                  <a:srgbClr val="FFFFFF"/>
                </a:solidFill>
              </a:rPr>
              <a:t> </a:t>
            </a:r>
          </a:p>
        </p:txBody>
      </p:sp>
    </p:spTree>
    <p:extLst>
      <p:ext uri="{BB962C8B-B14F-4D97-AF65-F5344CB8AC3E}">
        <p14:creationId xmlns:p14="http://schemas.microsoft.com/office/powerpoint/2010/main" val="1938914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2300" fill="hold"/>
                                        <p:tgtEl>
                                          <p:spTgt spid="8"/>
                                        </p:tgtEl>
                                        <p:attrNameLst>
                                          <p:attrName>ppt_w</p:attrName>
                                        </p:attrNameLst>
                                      </p:cBhvr>
                                      <p:tavLst>
                                        <p:tav tm="0">
                                          <p:val>
                                            <p:fltVal val="0"/>
                                          </p:val>
                                        </p:tav>
                                        <p:tav tm="100000">
                                          <p:val>
                                            <p:strVal val="#ppt_w"/>
                                          </p:val>
                                        </p:tav>
                                      </p:tavLst>
                                    </p:anim>
                                    <p:anim calcmode="lin" valueType="num">
                                      <p:cBhvr>
                                        <p:cTn id="8" dur="23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1. Quasi</a:t>
            </a:r>
          </a:p>
          <a:p>
            <a:pPr lvl="1"/>
            <a:r>
              <a:rPr lang="en-US" dirty="0" smtClean="0"/>
              <a:t>Pretest &amp; posttest </a:t>
            </a:r>
            <a:r>
              <a:rPr lang="en-US" dirty="0" err="1" smtClean="0"/>
              <a:t>exp</a:t>
            </a:r>
            <a:r>
              <a:rPr lang="en-US" dirty="0" smtClean="0"/>
              <a:t> group design</a:t>
            </a:r>
          </a:p>
          <a:p>
            <a:pPr lvl="1"/>
            <a:r>
              <a:rPr lang="en-US" dirty="0" smtClean="0"/>
              <a:t>Posttests only with </a:t>
            </a:r>
            <a:r>
              <a:rPr lang="en-US" dirty="0" err="1" smtClean="0"/>
              <a:t>exp</a:t>
            </a:r>
            <a:r>
              <a:rPr lang="en-US" dirty="0" smtClean="0"/>
              <a:t> &amp; control groups</a:t>
            </a:r>
          </a:p>
          <a:p>
            <a:endParaRPr lang="en-US" dirty="0"/>
          </a:p>
        </p:txBody>
      </p:sp>
      <p:sp>
        <p:nvSpPr>
          <p:cNvPr id="4" name="TextBox 6"/>
          <p:cNvSpPr txBox="1">
            <a:spLocks noChangeArrowheads="1"/>
          </p:cNvSpPr>
          <p:nvPr/>
        </p:nvSpPr>
        <p:spPr bwMode="auto">
          <a:xfrm>
            <a:off x="0" y="-6350"/>
            <a:ext cx="1974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bg1"/>
                </a:solidFill>
                <a:latin typeface="Arial" charset="0"/>
                <a:ea typeface="ＭＳ Ｐゴシック" charset="0"/>
                <a:cs typeface="ＭＳ Ｐゴシック" charset="0"/>
              </a:defRPr>
            </a:lvl1pPr>
            <a:lvl2pPr marL="742950" indent="-285750" eaLnBrk="0" hangingPunct="0">
              <a:defRPr sz="3200">
                <a:solidFill>
                  <a:schemeClr val="bg1"/>
                </a:solidFill>
                <a:latin typeface="Arial" charset="0"/>
                <a:ea typeface="ＭＳ Ｐゴシック" charset="0"/>
              </a:defRPr>
            </a:lvl2pPr>
            <a:lvl3pPr marL="1143000" indent="-228600" eaLnBrk="0" hangingPunct="0">
              <a:defRPr sz="3200">
                <a:solidFill>
                  <a:schemeClr val="bg1"/>
                </a:solidFill>
                <a:latin typeface="Arial" charset="0"/>
                <a:ea typeface="ＭＳ Ｐゴシック" charset="0"/>
              </a:defRPr>
            </a:lvl3pPr>
            <a:lvl4pPr marL="1600200" indent="-228600" eaLnBrk="0" hangingPunct="0">
              <a:defRPr sz="3200">
                <a:solidFill>
                  <a:schemeClr val="bg1"/>
                </a:solidFill>
                <a:latin typeface="Arial" charset="0"/>
                <a:ea typeface="ＭＳ Ｐゴシック" charset="0"/>
              </a:defRPr>
            </a:lvl4pPr>
            <a:lvl5pPr marL="2057400" indent="-228600" eaLnBrk="0" hangingPunct="0">
              <a:defRPr sz="3200">
                <a:solidFill>
                  <a:schemeClr val="bg1"/>
                </a:solidFill>
                <a:latin typeface="Arial" charset="0"/>
                <a:ea typeface="ＭＳ Ｐゴシック" charset="0"/>
              </a:defRPr>
            </a:lvl5pPr>
            <a:lvl6pPr marL="2514600" indent="-228600" eaLnBrk="0" fontAlgn="base" hangingPunct="0">
              <a:spcBef>
                <a:spcPct val="0"/>
              </a:spcBef>
              <a:spcAft>
                <a:spcPct val="0"/>
              </a:spcAft>
              <a:defRPr sz="3200">
                <a:solidFill>
                  <a:schemeClr val="bg1"/>
                </a:solidFill>
                <a:latin typeface="Arial" charset="0"/>
                <a:ea typeface="ＭＳ Ｐゴシック" charset="0"/>
              </a:defRPr>
            </a:lvl6pPr>
            <a:lvl7pPr marL="2971800" indent="-228600" eaLnBrk="0" fontAlgn="base" hangingPunct="0">
              <a:spcBef>
                <a:spcPct val="0"/>
              </a:spcBef>
              <a:spcAft>
                <a:spcPct val="0"/>
              </a:spcAft>
              <a:defRPr sz="3200">
                <a:solidFill>
                  <a:schemeClr val="bg1"/>
                </a:solidFill>
                <a:latin typeface="Arial" charset="0"/>
                <a:ea typeface="ＭＳ Ｐゴシック" charset="0"/>
              </a:defRPr>
            </a:lvl7pPr>
            <a:lvl8pPr marL="3429000" indent="-228600" eaLnBrk="0" fontAlgn="base" hangingPunct="0">
              <a:spcBef>
                <a:spcPct val="0"/>
              </a:spcBef>
              <a:spcAft>
                <a:spcPct val="0"/>
              </a:spcAft>
              <a:defRPr sz="3200">
                <a:solidFill>
                  <a:schemeClr val="bg1"/>
                </a:solidFill>
                <a:latin typeface="Arial" charset="0"/>
                <a:ea typeface="ＭＳ Ｐゴシック" charset="0"/>
              </a:defRPr>
            </a:lvl8pPr>
            <a:lvl9pPr marL="3886200" indent="-228600" eaLnBrk="0" fontAlgn="base" hangingPunct="0">
              <a:spcBef>
                <a:spcPct val="0"/>
              </a:spcBef>
              <a:spcAft>
                <a:spcPct val="0"/>
              </a:spcAft>
              <a:defRPr sz="3200">
                <a:solidFill>
                  <a:schemeClr val="bg1"/>
                </a:solidFill>
                <a:latin typeface="Arial" charset="0"/>
                <a:ea typeface="ＭＳ Ｐゴシック" charset="0"/>
              </a:defRPr>
            </a:lvl9pPr>
          </a:lstStyle>
          <a:p>
            <a:pPr eaLnBrk="1" hangingPunct="1"/>
            <a:r>
              <a:rPr lang="en-US" sz="500">
                <a:solidFill>
                  <a:srgbClr val="FF0000"/>
                </a:solidFill>
              </a:rPr>
              <a:t>By: Prof. Dr. M. Zia-ur-Rehman, </a:t>
            </a:r>
            <a:r>
              <a:rPr lang="en-US" sz="500">
                <a:solidFill>
                  <a:srgbClr val="FFFFFF"/>
                </a:solidFill>
                <a:hlinkClick r:id="rId3"/>
              </a:rPr>
              <a:t>scholarknowledge@gmail.com</a:t>
            </a:r>
            <a:r>
              <a:rPr lang="en-US" sz="500">
                <a:solidFill>
                  <a:srgbClr val="FFFFFF"/>
                </a:solidFill>
              </a:rPr>
              <a:t> </a:t>
            </a:r>
          </a:p>
        </p:txBody>
      </p:sp>
      <p:sp>
        <p:nvSpPr>
          <p:cNvPr id="5" name="TextBox 7"/>
          <p:cNvSpPr txBox="1">
            <a:spLocks noChangeArrowheads="1"/>
          </p:cNvSpPr>
          <p:nvPr/>
        </p:nvSpPr>
        <p:spPr bwMode="auto">
          <a:xfrm>
            <a:off x="0" y="6654297"/>
            <a:ext cx="1974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bg1"/>
                </a:solidFill>
                <a:latin typeface="Arial" charset="0"/>
                <a:ea typeface="ＭＳ Ｐゴシック" charset="0"/>
                <a:cs typeface="ＭＳ Ｐゴシック" charset="0"/>
              </a:defRPr>
            </a:lvl1pPr>
            <a:lvl2pPr marL="742950" indent="-285750" eaLnBrk="0" hangingPunct="0">
              <a:defRPr sz="3200">
                <a:solidFill>
                  <a:schemeClr val="bg1"/>
                </a:solidFill>
                <a:latin typeface="Arial" charset="0"/>
                <a:ea typeface="ＭＳ Ｐゴシック" charset="0"/>
              </a:defRPr>
            </a:lvl2pPr>
            <a:lvl3pPr marL="1143000" indent="-228600" eaLnBrk="0" hangingPunct="0">
              <a:defRPr sz="3200">
                <a:solidFill>
                  <a:schemeClr val="bg1"/>
                </a:solidFill>
                <a:latin typeface="Arial" charset="0"/>
                <a:ea typeface="ＭＳ Ｐゴシック" charset="0"/>
              </a:defRPr>
            </a:lvl3pPr>
            <a:lvl4pPr marL="1600200" indent="-228600" eaLnBrk="0" hangingPunct="0">
              <a:defRPr sz="3200">
                <a:solidFill>
                  <a:schemeClr val="bg1"/>
                </a:solidFill>
                <a:latin typeface="Arial" charset="0"/>
                <a:ea typeface="ＭＳ Ｐゴシック" charset="0"/>
              </a:defRPr>
            </a:lvl4pPr>
            <a:lvl5pPr marL="2057400" indent="-228600" eaLnBrk="0" hangingPunct="0">
              <a:defRPr sz="3200">
                <a:solidFill>
                  <a:schemeClr val="bg1"/>
                </a:solidFill>
                <a:latin typeface="Arial" charset="0"/>
                <a:ea typeface="ＭＳ Ｐゴシック" charset="0"/>
              </a:defRPr>
            </a:lvl5pPr>
            <a:lvl6pPr marL="2514600" indent="-228600" eaLnBrk="0" fontAlgn="base" hangingPunct="0">
              <a:spcBef>
                <a:spcPct val="0"/>
              </a:spcBef>
              <a:spcAft>
                <a:spcPct val="0"/>
              </a:spcAft>
              <a:defRPr sz="3200">
                <a:solidFill>
                  <a:schemeClr val="bg1"/>
                </a:solidFill>
                <a:latin typeface="Arial" charset="0"/>
                <a:ea typeface="ＭＳ Ｐゴシック" charset="0"/>
              </a:defRPr>
            </a:lvl6pPr>
            <a:lvl7pPr marL="2971800" indent="-228600" eaLnBrk="0" fontAlgn="base" hangingPunct="0">
              <a:spcBef>
                <a:spcPct val="0"/>
              </a:spcBef>
              <a:spcAft>
                <a:spcPct val="0"/>
              </a:spcAft>
              <a:defRPr sz="3200">
                <a:solidFill>
                  <a:schemeClr val="bg1"/>
                </a:solidFill>
                <a:latin typeface="Arial" charset="0"/>
                <a:ea typeface="ＭＳ Ｐゴシック" charset="0"/>
              </a:defRPr>
            </a:lvl7pPr>
            <a:lvl8pPr marL="3429000" indent="-228600" eaLnBrk="0" fontAlgn="base" hangingPunct="0">
              <a:spcBef>
                <a:spcPct val="0"/>
              </a:spcBef>
              <a:spcAft>
                <a:spcPct val="0"/>
              </a:spcAft>
              <a:defRPr sz="3200">
                <a:solidFill>
                  <a:schemeClr val="bg1"/>
                </a:solidFill>
                <a:latin typeface="Arial" charset="0"/>
                <a:ea typeface="ＭＳ Ｐゴシック" charset="0"/>
              </a:defRPr>
            </a:lvl8pPr>
            <a:lvl9pPr marL="3886200" indent="-228600" eaLnBrk="0" fontAlgn="base" hangingPunct="0">
              <a:spcBef>
                <a:spcPct val="0"/>
              </a:spcBef>
              <a:spcAft>
                <a:spcPct val="0"/>
              </a:spcAft>
              <a:defRPr sz="3200">
                <a:solidFill>
                  <a:schemeClr val="bg1"/>
                </a:solidFill>
                <a:latin typeface="Arial" charset="0"/>
                <a:ea typeface="ＭＳ Ｐゴシック" charset="0"/>
              </a:defRPr>
            </a:lvl9pPr>
          </a:lstStyle>
          <a:p>
            <a:pPr eaLnBrk="1" hangingPunct="1"/>
            <a:r>
              <a:rPr lang="en-US" sz="500" dirty="0">
                <a:solidFill>
                  <a:srgbClr val="FF0000"/>
                </a:solidFill>
              </a:rPr>
              <a:t>By: Prof. Dr. M. Zia-ur-Rehman, </a:t>
            </a:r>
            <a:r>
              <a:rPr lang="en-US" sz="500" dirty="0">
                <a:solidFill>
                  <a:srgbClr val="FFFFFF"/>
                </a:solidFill>
                <a:hlinkClick r:id="rId3"/>
              </a:rPr>
              <a:t>scholarknowledge@gmail.com</a:t>
            </a:r>
            <a:r>
              <a:rPr lang="en-US" sz="500" dirty="0">
                <a:solidFill>
                  <a:srgbClr val="FFFFFF"/>
                </a:solidFill>
              </a:rPr>
              <a:t> </a:t>
            </a:r>
          </a:p>
        </p:txBody>
      </p:sp>
      <p:sp>
        <p:nvSpPr>
          <p:cNvPr id="6" name="TextBox 8"/>
          <p:cNvSpPr txBox="1">
            <a:spLocks noChangeArrowheads="1"/>
          </p:cNvSpPr>
          <p:nvPr/>
        </p:nvSpPr>
        <p:spPr bwMode="auto">
          <a:xfrm>
            <a:off x="7169150" y="6683141"/>
            <a:ext cx="1974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bg1"/>
                </a:solidFill>
                <a:latin typeface="Arial" charset="0"/>
                <a:ea typeface="ＭＳ Ｐゴシック" charset="0"/>
                <a:cs typeface="ＭＳ Ｐゴシック" charset="0"/>
              </a:defRPr>
            </a:lvl1pPr>
            <a:lvl2pPr marL="742950" indent="-285750" eaLnBrk="0" hangingPunct="0">
              <a:defRPr sz="3200">
                <a:solidFill>
                  <a:schemeClr val="bg1"/>
                </a:solidFill>
                <a:latin typeface="Arial" charset="0"/>
                <a:ea typeface="ＭＳ Ｐゴシック" charset="0"/>
              </a:defRPr>
            </a:lvl2pPr>
            <a:lvl3pPr marL="1143000" indent="-228600" eaLnBrk="0" hangingPunct="0">
              <a:defRPr sz="3200">
                <a:solidFill>
                  <a:schemeClr val="bg1"/>
                </a:solidFill>
                <a:latin typeface="Arial" charset="0"/>
                <a:ea typeface="ＭＳ Ｐゴシック" charset="0"/>
              </a:defRPr>
            </a:lvl3pPr>
            <a:lvl4pPr marL="1600200" indent="-228600" eaLnBrk="0" hangingPunct="0">
              <a:defRPr sz="3200">
                <a:solidFill>
                  <a:schemeClr val="bg1"/>
                </a:solidFill>
                <a:latin typeface="Arial" charset="0"/>
                <a:ea typeface="ＭＳ Ｐゴシック" charset="0"/>
              </a:defRPr>
            </a:lvl4pPr>
            <a:lvl5pPr marL="2057400" indent="-228600" eaLnBrk="0" hangingPunct="0">
              <a:defRPr sz="3200">
                <a:solidFill>
                  <a:schemeClr val="bg1"/>
                </a:solidFill>
                <a:latin typeface="Arial" charset="0"/>
                <a:ea typeface="ＭＳ Ｐゴシック" charset="0"/>
              </a:defRPr>
            </a:lvl5pPr>
            <a:lvl6pPr marL="2514600" indent="-228600" eaLnBrk="0" fontAlgn="base" hangingPunct="0">
              <a:spcBef>
                <a:spcPct val="0"/>
              </a:spcBef>
              <a:spcAft>
                <a:spcPct val="0"/>
              </a:spcAft>
              <a:defRPr sz="3200">
                <a:solidFill>
                  <a:schemeClr val="bg1"/>
                </a:solidFill>
                <a:latin typeface="Arial" charset="0"/>
                <a:ea typeface="ＭＳ Ｐゴシック" charset="0"/>
              </a:defRPr>
            </a:lvl6pPr>
            <a:lvl7pPr marL="2971800" indent="-228600" eaLnBrk="0" fontAlgn="base" hangingPunct="0">
              <a:spcBef>
                <a:spcPct val="0"/>
              </a:spcBef>
              <a:spcAft>
                <a:spcPct val="0"/>
              </a:spcAft>
              <a:defRPr sz="3200">
                <a:solidFill>
                  <a:schemeClr val="bg1"/>
                </a:solidFill>
                <a:latin typeface="Arial" charset="0"/>
                <a:ea typeface="ＭＳ Ｐゴシック" charset="0"/>
              </a:defRPr>
            </a:lvl7pPr>
            <a:lvl8pPr marL="3429000" indent="-228600" eaLnBrk="0" fontAlgn="base" hangingPunct="0">
              <a:spcBef>
                <a:spcPct val="0"/>
              </a:spcBef>
              <a:spcAft>
                <a:spcPct val="0"/>
              </a:spcAft>
              <a:defRPr sz="3200">
                <a:solidFill>
                  <a:schemeClr val="bg1"/>
                </a:solidFill>
                <a:latin typeface="Arial" charset="0"/>
                <a:ea typeface="ＭＳ Ｐゴシック" charset="0"/>
              </a:defRPr>
            </a:lvl8pPr>
            <a:lvl9pPr marL="3886200" indent="-228600" eaLnBrk="0" fontAlgn="base" hangingPunct="0">
              <a:spcBef>
                <a:spcPct val="0"/>
              </a:spcBef>
              <a:spcAft>
                <a:spcPct val="0"/>
              </a:spcAft>
              <a:defRPr sz="3200">
                <a:solidFill>
                  <a:schemeClr val="bg1"/>
                </a:solidFill>
                <a:latin typeface="Arial" charset="0"/>
                <a:ea typeface="ＭＳ Ｐゴシック" charset="0"/>
              </a:defRPr>
            </a:lvl9pPr>
          </a:lstStyle>
          <a:p>
            <a:pPr eaLnBrk="1" hangingPunct="1"/>
            <a:r>
              <a:rPr lang="en-US" sz="500">
                <a:solidFill>
                  <a:srgbClr val="FF0000"/>
                </a:solidFill>
              </a:rPr>
              <a:t>By: Prof. Dr. M. Zia-ur-Rehman, </a:t>
            </a:r>
            <a:r>
              <a:rPr lang="en-US" sz="500">
                <a:solidFill>
                  <a:srgbClr val="FFFFFF"/>
                </a:solidFill>
                <a:hlinkClick r:id="rId3"/>
              </a:rPr>
              <a:t>scholarknowledge@gmail.com</a:t>
            </a:r>
            <a:r>
              <a:rPr lang="en-US" sz="500">
                <a:solidFill>
                  <a:srgbClr val="FFFFFF"/>
                </a:solidFill>
              </a:rPr>
              <a:t> </a:t>
            </a:r>
          </a:p>
        </p:txBody>
      </p:sp>
      <p:sp>
        <p:nvSpPr>
          <p:cNvPr id="7" name="TextBox 9"/>
          <p:cNvSpPr txBox="1">
            <a:spLocks noChangeArrowheads="1"/>
          </p:cNvSpPr>
          <p:nvPr/>
        </p:nvSpPr>
        <p:spPr bwMode="auto">
          <a:xfrm>
            <a:off x="7169150" y="0"/>
            <a:ext cx="1974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bg1"/>
                </a:solidFill>
                <a:latin typeface="Arial" charset="0"/>
                <a:ea typeface="ＭＳ Ｐゴシック" charset="0"/>
                <a:cs typeface="ＭＳ Ｐゴシック" charset="0"/>
              </a:defRPr>
            </a:lvl1pPr>
            <a:lvl2pPr marL="742950" indent="-285750" eaLnBrk="0" hangingPunct="0">
              <a:defRPr sz="3200">
                <a:solidFill>
                  <a:schemeClr val="bg1"/>
                </a:solidFill>
                <a:latin typeface="Arial" charset="0"/>
                <a:ea typeface="ＭＳ Ｐゴシック" charset="0"/>
              </a:defRPr>
            </a:lvl2pPr>
            <a:lvl3pPr marL="1143000" indent="-228600" eaLnBrk="0" hangingPunct="0">
              <a:defRPr sz="3200">
                <a:solidFill>
                  <a:schemeClr val="bg1"/>
                </a:solidFill>
                <a:latin typeface="Arial" charset="0"/>
                <a:ea typeface="ＭＳ Ｐゴシック" charset="0"/>
              </a:defRPr>
            </a:lvl3pPr>
            <a:lvl4pPr marL="1600200" indent="-228600" eaLnBrk="0" hangingPunct="0">
              <a:defRPr sz="3200">
                <a:solidFill>
                  <a:schemeClr val="bg1"/>
                </a:solidFill>
                <a:latin typeface="Arial" charset="0"/>
                <a:ea typeface="ＭＳ Ｐゴシック" charset="0"/>
              </a:defRPr>
            </a:lvl4pPr>
            <a:lvl5pPr marL="2057400" indent="-228600" eaLnBrk="0" hangingPunct="0">
              <a:defRPr sz="3200">
                <a:solidFill>
                  <a:schemeClr val="bg1"/>
                </a:solidFill>
                <a:latin typeface="Arial" charset="0"/>
                <a:ea typeface="ＭＳ Ｐゴシック" charset="0"/>
              </a:defRPr>
            </a:lvl5pPr>
            <a:lvl6pPr marL="2514600" indent="-228600" eaLnBrk="0" fontAlgn="base" hangingPunct="0">
              <a:spcBef>
                <a:spcPct val="0"/>
              </a:spcBef>
              <a:spcAft>
                <a:spcPct val="0"/>
              </a:spcAft>
              <a:defRPr sz="3200">
                <a:solidFill>
                  <a:schemeClr val="bg1"/>
                </a:solidFill>
                <a:latin typeface="Arial" charset="0"/>
                <a:ea typeface="ＭＳ Ｐゴシック" charset="0"/>
              </a:defRPr>
            </a:lvl6pPr>
            <a:lvl7pPr marL="2971800" indent="-228600" eaLnBrk="0" fontAlgn="base" hangingPunct="0">
              <a:spcBef>
                <a:spcPct val="0"/>
              </a:spcBef>
              <a:spcAft>
                <a:spcPct val="0"/>
              </a:spcAft>
              <a:defRPr sz="3200">
                <a:solidFill>
                  <a:schemeClr val="bg1"/>
                </a:solidFill>
                <a:latin typeface="Arial" charset="0"/>
                <a:ea typeface="ＭＳ Ｐゴシック" charset="0"/>
              </a:defRPr>
            </a:lvl7pPr>
            <a:lvl8pPr marL="3429000" indent="-228600" eaLnBrk="0" fontAlgn="base" hangingPunct="0">
              <a:spcBef>
                <a:spcPct val="0"/>
              </a:spcBef>
              <a:spcAft>
                <a:spcPct val="0"/>
              </a:spcAft>
              <a:defRPr sz="3200">
                <a:solidFill>
                  <a:schemeClr val="bg1"/>
                </a:solidFill>
                <a:latin typeface="Arial" charset="0"/>
                <a:ea typeface="ＭＳ Ｐゴシック" charset="0"/>
              </a:defRPr>
            </a:lvl8pPr>
            <a:lvl9pPr marL="3886200" indent="-228600" eaLnBrk="0" fontAlgn="base" hangingPunct="0">
              <a:spcBef>
                <a:spcPct val="0"/>
              </a:spcBef>
              <a:spcAft>
                <a:spcPct val="0"/>
              </a:spcAft>
              <a:defRPr sz="3200">
                <a:solidFill>
                  <a:schemeClr val="bg1"/>
                </a:solidFill>
                <a:latin typeface="Arial" charset="0"/>
                <a:ea typeface="ＭＳ Ｐゴシック" charset="0"/>
              </a:defRPr>
            </a:lvl9pPr>
          </a:lstStyle>
          <a:p>
            <a:pPr eaLnBrk="1" hangingPunct="1"/>
            <a:r>
              <a:rPr lang="en-US" sz="500">
                <a:solidFill>
                  <a:srgbClr val="FF0000"/>
                </a:solidFill>
              </a:rPr>
              <a:t>By: Prof. Dr. M. Zia-ur-Rehman, </a:t>
            </a:r>
            <a:r>
              <a:rPr lang="en-US" sz="500">
                <a:solidFill>
                  <a:srgbClr val="FFFFFF"/>
                </a:solidFill>
                <a:hlinkClick r:id="rId3"/>
              </a:rPr>
              <a:t>scholarknowledge@gmail.com</a:t>
            </a:r>
            <a:r>
              <a:rPr lang="en-US" sz="500">
                <a:solidFill>
                  <a:srgbClr val="FFFFFF"/>
                </a:solidFill>
              </a:rPr>
              <a:t> </a:t>
            </a:r>
          </a:p>
        </p:txBody>
      </p:sp>
    </p:spTree>
    <p:extLst>
      <p:ext uri="{BB962C8B-B14F-4D97-AF65-F5344CB8AC3E}">
        <p14:creationId xmlns:p14="http://schemas.microsoft.com/office/powerpoint/2010/main" val="152346840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2. True</a:t>
            </a:r>
          </a:p>
          <a:p>
            <a:pPr lvl="1"/>
            <a:r>
              <a:rPr lang="en-US" dirty="0" smtClean="0"/>
              <a:t>Pretest &amp; </a:t>
            </a:r>
            <a:r>
              <a:rPr lang="en-US" dirty="0" err="1" smtClean="0"/>
              <a:t>posttst</a:t>
            </a:r>
            <a:r>
              <a:rPr lang="en-US" dirty="0" smtClean="0"/>
              <a:t> </a:t>
            </a:r>
            <a:r>
              <a:rPr lang="en-US" dirty="0" err="1" smtClean="0"/>
              <a:t>exp</a:t>
            </a:r>
            <a:r>
              <a:rPr lang="en-US" dirty="0" smtClean="0"/>
              <a:t> and control group design</a:t>
            </a:r>
          </a:p>
          <a:p>
            <a:pPr lvl="1"/>
            <a:r>
              <a:rPr lang="en-US" dirty="0" smtClean="0"/>
              <a:t>Solomon Four-Group design</a:t>
            </a:r>
          </a:p>
          <a:p>
            <a:endParaRPr lang="en-US" dirty="0"/>
          </a:p>
        </p:txBody>
      </p:sp>
      <p:sp>
        <p:nvSpPr>
          <p:cNvPr id="4" name="TextBox 6"/>
          <p:cNvSpPr txBox="1">
            <a:spLocks noChangeArrowheads="1"/>
          </p:cNvSpPr>
          <p:nvPr/>
        </p:nvSpPr>
        <p:spPr bwMode="auto">
          <a:xfrm>
            <a:off x="0" y="-6350"/>
            <a:ext cx="1974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bg1"/>
                </a:solidFill>
                <a:latin typeface="Arial" charset="0"/>
                <a:ea typeface="ＭＳ Ｐゴシック" charset="0"/>
                <a:cs typeface="ＭＳ Ｐゴシック" charset="0"/>
              </a:defRPr>
            </a:lvl1pPr>
            <a:lvl2pPr marL="742950" indent="-285750" eaLnBrk="0" hangingPunct="0">
              <a:defRPr sz="3200">
                <a:solidFill>
                  <a:schemeClr val="bg1"/>
                </a:solidFill>
                <a:latin typeface="Arial" charset="0"/>
                <a:ea typeface="ＭＳ Ｐゴシック" charset="0"/>
              </a:defRPr>
            </a:lvl2pPr>
            <a:lvl3pPr marL="1143000" indent="-228600" eaLnBrk="0" hangingPunct="0">
              <a:defRPr sz="3200">
                <a:solidFill>
                  <a:schemeClr val="bg1"/>
                </a:solidFill>
                <a:latin typeface="Arial" charset="0"/>
                <a:ea typeface="ＭＳ Ｐゴシック" charset="0"/>
              </a:defRPr>
            </a:lvl3pPr>
            <a:lvl4pPr marL="1600200" indent="-228600" eaLnBrk="0" hangingPunct="0">
              <a:defRPr sz="3200">
                <a:solidFill>
                  <a:schemeClr val="bg1"/>
                </a:solidFill>
                <a:latin typeface="Arial" charset="0"/>
                <a:ea typeface="ＭＳ Ｐゴシック" charset="0"/>
              </a:defRPr>
            </a:lvl4pPr>
            <a:lvl5pPr marL="2057400" indent="-228600" eaLnBrk="0" hangingPunct="0">
              <a:defRPr sz="3200">
                <a:solidFill>
                  <a:schemeClr val="bg1"/>
                </a:solidFill>
                <a:latin typeface="Arial" charset="0"/>
                <a:ea typeface="ＭＳ Ｐゴシック" charset="0"/>
              </a:defRPr>
            </a:lvl5pPr>
            <a:lvl6pPr marL="2514600" indent="-228600" eaLnBrk="0" fontAlgn="base" hangingPunct="0">
              <a:spcBef>
                <a:spcPct val="0"/>
              </a:spcBef>
              <a:spcAft>
                <a:spcPct val="0"/>
              </a:spcAft>
              <a:defRPr sz="3200">
                <a:solidFill>
                  <a:schemeClr val="bg1"/>
                </a:solidFill>
                <a:latin typeface="Arial" charset="0"/>
                <a:ea typeface="ＭＳ Ｐゴシック" charset="0"/>
              </a:defRPr>
            </a:lvl6pPr>
            <a:lvl7pPr marL="2971800" indent="-228600" eaLnBrk="0" fontAlgn="base" hangingPunct="0">
              <a:spcBef>
                <a:spcPct val="0"/>
              </a:spcBef>
              <a:spcAft>
                <a:spcPct val="0"/>
              </a:spcAft>
              <a:defRPr sz="3200">
                <a:solidFill>
                  <a:schemeClr val="bg1"/>
                </a:solidFill>
                <a:latin typeface="Arial" charset="0"/>
                <a:ea typeface="ＭＳ Ｐゴシック" charset="0"/>
              </a:defRPr>
            </a:lvl7pPr>
            <a:lvl8pPr marL="3429000" indent="-228600" eaLnBrk="0" fontAlgn="base" hangingPunct="0">
              <a:spcBef>
                <a:spcPct val="0"/>
              </a:spcBef>
              <a:spcAft>
                <a:spcPct val="0"/>
              </a:spcAft>
              <a:defRPr sz="3200">
                <a:solidFill>
                  <a:schemeClr val="bg1"/>
                </a:solidFill>
                <a:latin typeface="Arial" charset="0"/>
                <a:ea typeface="ＭＳ Ｐゴシック" charset="0"/>
              </a:defRPr>
            </a:lvl8pPr>
            <a:lvl9pPr marL="3886200" indent="-228600" eaLnBrk="0" fontAlgn="base" hangingPunct="0">
              <a:spcBef>
                <a:spcPct val="0"/>
              </a:spcBef>
              <a:spcAft>
                <a:spcPct val="0"/>
              </a:spcAft>
              <a:defRPr sz="3200">
                <a:solidFill>
                  <a:schemeClr val="bg1"/>
                </a:solidFill>
                <a:latin typeface="Arial" charset="0"/>
                <a:ea typeface="ＭＳ Ｐゴシック" charset="0"/>
              </a:defRPr>
            </a:lvl9pPr>
          </a:lstStyle>
          <a:p>
            <a:pPr eaLnBrk="1" hangingPunct="1"/>
            <a:r>
              <a:rPr lang="en-US" sz="500">
                <a:solidFill>
                  <a:srgbClr val="FF0000"/>
                </a:solidFill>
              </a:rPr>
              <a:t>By: Prof. Dr. M. Zia-ur-Rehman, </a:t>
            </a:r>
            <a:r>
              <a:rPr lang="en-US" sz="500">
                <a:solidFill>
                  <a:srgbClr val="FFFFFF"/>
                </a:solidFill>
                <a:hlinkClick r:id="rId3"/>
              </a:rPr>
              <a:t>scholarknowledge@gmail.com</a:t>
            </a:r>
            <a:r>
              <a:rPr lang="en-US" sz="500">
                <a:solidFill>
                  <a:srgbClr val="FFFFFF"/>
                </a:solidFill>
              </a:rPr>
              <a:t> </a:t>
            </a:r>
          </a:p>
        </p:txBody>
      </p:sp>
      <p:sp>
        <p:nvSpPr>
          <p:cNvPr id="5" name="TextBox 7"/>
          <p:cNvSpPr txBox="1">
            <a:spLocks noChangeArrowheads="1"/>
          </p:cNvSpPr>
          <p:nvPr/>
        </p:nvSpPr>
        <p:spPr bwMode="auto">
          <a:xfrm>
            <a:off x="0" y="6654297"/>
            <a:ext cx="1974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bg1"/>
                </a:solidFill>
                <a:latin typeface="Arial" charset="0"/>
                <a:ea typeface="ＭＳ Ｐゴシック" charset="0"/>
                <a:cs typeface="ＭＳ Ｐゴシック" charset="0"/>
              </a:defRPr>
            </a:lvl1pPr>
            <a:lvl2pPr marL="742950" indent="-285750" eaLnBrk="0" hangingPunct="0">
              <a:defRPr sz="3200">
                <a:solidFill>
                  <a:schemeClr val="bg1"/>
                </a:solidFill>
                <a:latin typeface="Arial" charset="0"/>
                <a:ea typeface="ＭＳ Ｐゴシック" charset="0"/>
              </a:defRPr>
            </a:lvl2pPr>
            <a:lvl3pPr marL="1143000" indent="-228600" eaLnBrk="0" hangingPunct="0">
              <a:defRPr sz="3200">
                <a:solidFill>
                  <a:schemeClr val="bg1"/>
                </a:solidFill>
                <a:latin typeface="Arial" charset="0"/>
                <a:ea typeface="ＭＳ Ｐゴシック" charset="0"/>
              </a:defRPr>
            </a:lvl3pPr>
            <a:lvl4pPr marL="1600200" indent="-228600" eaLnBrk="0" hangingPunct="0">
              <a:defRPr sz="3200">
                <a:solidFill>
                  <a:schemeClr val="bg1"/>
                </a:solidFill>
                <a:latin typeface="Arial" charset="0"/>
                <a:ea typeface="ＭＳ Ｐゴシック" charset="0"/>
              </a:defRPr>
            </a:lvl4pPr>
            <a:lvl5pPr marL="2057400" indent="-228600" eaLnBrk="0" hangingPunct="0">
              <a:defRPr sz="3200">
                <a:solidFill>
                  <a:schemeClr val="bg1"/>
                </a:solidFill>
                <a:latin typeface="Arial" charset="0"/>
                <a:ea typeface="ＭＳ Ｐゴシック" charset="0"/>
              </a:defRPr>
            </a:lvl5pPr>
            <a:lvl6pPr marL="2514600" indent="-228600" eaLnBrk="0" fontAlgn="base" hangingPunct="0">
              <a:spcBef>
                <a:spcPct val="0"/>
              </a:spcBef>
              <a:spcAft>
                <a:spcPct val="0"/>
              </a:spcAft>
              <a:defRPr sz="3200">
                <a:solidFill>
                  <a:schemeClr val="bg1"/>
                </a:solidFill>
                <a:latin typeface="Arial" charset="0"/>
                <a:ea typeface="ＭＳ Ｐゴシック" charset="0"/>
              </a:defRPr>
            </a:lvl6pPr>
            <a:lvl7pPr marL="2971800" indent="-228600" eaLnBrk="0" fontAlgn="base" hangingPunct="0">
              <a:spcBef>
                <a:spcPct val="0"/>
              </a:spcBef>
              <a:spcAft>
                <a:spcPct val="0"/>
              </a:spcAft>
              <a:defRPr sz="3200">
                <a:solidFill>
                  <a:schemeClr val="bg1"/>
                </a:solidFill>
                <a:latin typeface="Arial" charset="0"/>
                <a:ea typeface="ＭＳ Ｐゴシック" charset="0"/>
              </a:defRPr>
            </a:lvl7pPr>
            <a:lvl8pPr marL="3429000" indent="-228600" eaLnBrk="0" fontAlgn="base" hangingPunct="0">
              <a:spcBef>
                <a:spcPct val="0"/>
              </a:spcBef>
              <a:spcAft>
                <a:spcPct val="0"/>
              </a:spcAft>
              <a:defRPr sz="3200">
                <a:solidFill>
                  <a:schemeClr val="bg1"/>
                </a:solidFill>
                <a:latin typeface="Arial" charset="0"/>
                <a:ea typeface="ＭＳ Ｐゴシック" charset="0"/>
              </a:defRPr>
            </a:lvl8pPr>
            <a:lvl9pPr marL="3886200" indent="-228600" eaLnBrk="0" fontAlgn="base" hangingPunct="0">
              <a:spcBef>
                <a:spcPct val="0"/>
              </a:spcBef>
              <a:spcAft>
                <a:spcPct val="0"/>
              </a:spcAft>
              <a:defRPr sz="3200">
                <a:solidFill>
                  <a:schemeClr val="bg1"/>
                </a:solidFill>
                <a:latin typeface="Arial" charset="0"/>
                <a:ea typeface="ＭＳ Ｐゴシック" charset="0"/>
              </a:defRPr>
            </a:lvl9pPr>
          </a:lstStyle>
          <a:p>
            <a:pPr eaLnBrk="1" hangingPunct="1"/>
            <a:r>
              <a:rPr lang="en-US" sz="500" dirty="0">
                <a:solidFill>
                  <a:srgbClr val="FF0000"/>
                </a:solidFill>
              </a:rPr>
              <a:t>By: Prof. Dr. M. Zia-ur-Rehman, </a:t>
            </a:r>
            <a:r>
              <a:rPr lang="en-US" sz="500" dirty="0">
                <a:solidFill>
                  <a:srgbClr val="FFFFFF"/>
                </a:solidFill>
                <a:hlinkClick r:id="rId3"/>
              </a:rPr>
              <a:t>scholarknowledge@gmail.com</a:t>
            </a:r>
            <a:r>
              <a:rPr lang="en-US" sz="500" dirty="0">
                <a:solidFill>
                  <a:srgbClr val="FFFFFF"/>
                </a:solidFill>
              </a:rPr>
              <a:t> </a:t>
            </a:r>
          </a:p>
        </p:txBody>
      </p:sp>
      <p:sp>
        <p:nvSpPr>
          <p:cNvPr id="6" name="TextBox 8"/>
          <p:cNvSpPr txBox="1">
            <a:spLocks noChangeArrowheads="1"/>
          </p:cNvSpPr>
          <p:nvPr/>
        </p:nvSpPr>
        <p:spPr bwMode="auto">
          <a:xfrm>
            <a:off x="7169150" y="6683141"/>
            <a:ext cx="1974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bg1"/>
                </a:solidFill>
                <a:latin typeface="Arial" charset="0"/>
                <a:ea typeface="ＭＳ Ｐゴシック" charset="0"/>
                <a:cs typeface="ＭＳ Ｐゴシック" charset="0"/>
              </a:defRPr>
            </a:lvl1pPr>
            <a:lvl2pPr marL="742950" indent="-285750" eaLnBrk="0" hangingPunct="0">
              <a:defRPr sz="3200">
                <a:solidFill>
                  <a:schemeClr val="bg1"/>
                </a:solidFill>
                <a:latin typeface="Arial" charset="0"/>
                <a:ea typeface="ＭＳ Ｐゴシック" charset="0"/>
              </a:defRPr>
            </a:lvl2pPr>
            <a:lvl3pPr marL="1143000" indent="-228600" eaLnBrk="0" hangingPunct="0">
              <a:defRPr sz="3200">
                <a:solidFill>
                  <a:schemeClr val="bg1"/>
                </a:solidFill>
                <a:latin typeface="Arial" charset="0"/>
                <a:ea typeface="ＭＳ Ｐゴシック" charset="0"/>
              </a:defRPr>
            </a:lvl3pPr>
            <a:lvl4pPr marL="1600200" indent="-228600" eaLnBrk="0" hangingPunct="0">
              <a:defRPr sz="3200">
                <a:solidFill>
                  <a:schemeClr val="bg1"/>
                </a:solidFill>
                <a:latin typeface="Arial" charset="0"/>
                <a:ea typeface="ＭＳ Ｐゴシック" charset="0"/>
              </a:defRPr>
            </a:lvl4pPr>
            <a:lvl5pPr marL="2057400" indent="-228600" eaLnBrk="0" hangingPunct="0">
              <a:defRPr sz="3200">
                <a:solidFill>
                  <a:schemeClr val="bg1"/>
                </a:solidFill>
                <a:latin typeface="Arial" charset="0"/>
                <a:ea typeface="ＭＳ Ｐゴシック" charset="0"/>
              </a:defRPr>
            </a:lvl5pPr>
            <a:lvl6pPr marL="2514600" indent="-228600" eaLnBrk="0" fontAlgn="base" hangingPunct="0">
              <a:spcBef>
                <a:spcPct val="0"/>
              </a:spcBef>
              <a:spcAft>
                <a:spcPct val="0"/>
              </a:spcAft>
              <a:defRPr sz="3200">
                <a:solidFill>
                  <a:schemeClr val="bg1"/>
                </a:solidFill>
                <a:latin typeface="Arial" charset="0"/>
                <a:ea typeface="ＭＳ Ｐゴシック" charset="0"/>
              </a:defRPr>
            </a:lvl6pPr>
            <a:lvl7pPr marL="2971800" indent="-228600" eaLnBrk="0" fontAlgn="base" hangingPunct="0">
              <a:spcBef>
                <a:spcPct val="0"/>
              </a:spcBef>
              <a:spcAft>
                <a:spcPct val="0"/>
              </a:spcAft>
              <a:defRPr sz="3200">
                <a:solidFill>
                  <a:schemeClr val="bg1"/>
                </a:solidFill>
                <a:latin typeface="Arial" charset="0"/>
                <a:ea typeface="ＭＳ Ｐゴシック" charset="0"/>
              </a:defRPr>
            </a:lvl7pPr>
            <a:lvl8pPr marL="3429000" indent="-228600" eaLnBrk="0" fontAlgn="base" hangingPunct="0">
              <a:spcBef>
                <a:spcPct val="0"/>
              </a:spcBef>
              <a:spcAft>
                <a:spcPct val="0"/>
              </a:spcAft>
              <a:defRPr sz="3200">
                <a:solidFill>
                  <a:schemeClr val="bg1"/>
                </a:solidFill>
                <a:latin typeface="Arial" charset="0"/>
                <a:ea typeface="ＭＳ Ｐゴシック" charset="0"/>
              </a:defRPr>
            </a:lvl8pPr>
            <a:lvl9pPr marL="3886200" indent="-228600" eaLnBrk="0" fontAlgn="base" hangingPunct="0">
              <a:spcBef>
                <a:spcPct val="0"/>
              </a:spcBef>
              <a:spcAft>
                <a:spcPct val="0"/>
              </a:spcAft>
              <a:defRPr sz="3200">
                <a:solidFill>
                  <a:schemeClr val="bg1"/>
                </a:solidFill>
                <a:latin typeface="Arial" charset="0"/>
                <a:ea typeface="ＭＳ Ｐゴシック" charset="0"/>
              </a:defRPr>
            </a:lvl9pPr>
          </a:lstStyle>
          <a:p>
            <a:pPr eaLnBrk="1" hangingPunct="1"/>
            <a:r>
              <a:rPr lang="en-US" sz="500">
                <a:solidFill>
                  <a:srgbClr val="FF0000"/>
                </a:solidFill>
              </a:rPr>
              <a:t>By: Prof. Dr. M. Zia-ur-Rehman, </a:t>
            </a:r>
            <a:r>
              <a:rPr lang="en-US" sz="500">
                <a:solidFill>
                  <a:srgbClr val="FFFFFF"/>
                </a:solidFill>
                <a:hlinkClick r:id="rId3"/>
              </a:rPr>
              <a:t>scholarknowledge@gmail.com</a:t>
            </a:r>
            <a:r>
              <a:rPr lang="en-US" sz="500">
                <a:solidFill>
                  <a:srgbClr val="FFFFFF"/>
                </a:solidFill>
              </a:rPr>
              <a:t> </a:t>
            </a:r>
          </a:p>
        </p:txBody>
      </p:sp>
      <p:sp>
        <p:nvSpPr>
          <p:cNvPr id="7" name="TextBox 9"/>
          <p:cNvSpPr txBox="1">
            <a:spLocks noChangeArrowheads="1"/>
          </p:cNvSpPr>
          <p:nvPr/>
        </p:nvSpPr>
        <p:spPr bwMode="auto">
          <a:xfrm>
            <a:off x="7169150" y="0"/>
            <a:ext cx="1974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bg1"/>
                </a:solidFill>
                <a:latin typeface="Arial" charset="0"/>
                <a:ea typeface="ＭＳ Ｐゴシック" charset="0"/>
                <a:cs typeface="ＭＳ Ｐゴシック" charset="0"/>
              </a:defRPr>
            </a:lvl1pPr>
            <a:lvl2pPr marL="742950" indent="-285750" eaLnBrk="0" hangingPunct="0">
              <a:defRPr sz="3200">
                <a:solidFill>
                  <a:schemeClr val="bg1"/>
                </a:solidFill>
                <a:latin typeface="Arial" charset="0"/>
                <a:ea typeface="ＭＳ Ｐゴシック" charset="0"/>
              </a:defRPr>
            </a:lvl2pPr>
            <a:lvl3pPr marL="1143000" indent="-228600" eaLnBrk="0" hangingPunct="0">
              <a:defRPr sz="3200">
                <a:solidFill>
                  <a:schemeClr val="bg1"/>
                </a:solidFill>
                <a:latin typeface="Arial" charset="0"/>
                <a:ea typeface="ＭＳ Ｐゴシック" charset="0"/>
              </a:defRPr>
            </a:lvl3pPr>
            <a:lvl4pPr marL="1600200" indent="-228600" eaLnBrk="0" hangingPunct="0">
              <a:defRPr sz="3200">
                <a:solidFill>
                  <a:schemeClr val="bg1"/>
                </a:solidFill>
                <a:latin typeface="Arial" charset="0"/>
                <a:ea typeface="ＭＳ Ｐゴシック" charset="0"/>
              </a:defRPr>
            </a:lvl4pPr>
            <a:lvl5pPr marL="2057400" indent="-228600" eaLnBrk="0" hangingPunct="0">
              <a:defRPr sz="3200">
                <a:solidFill>
                  <a:schemeClr val="bg1"/>
                </a:solidFill>
                <a:latin typeface="Arial" charset="0"/>
                <a:ea typeface="ＭＳ Ｐゴシック" charset="0"/>
              </a:defRPr>
            </a:lvl5pPr>
            <a:lvl6pPr marL="2514600" indent="-228600" eaLnBrk="0" fontAlgn="base" hangingPunct="0">
              <a:spcBef>
                <a:spcPct val="0"/>
              </a:spcBef>
              <a:spcAft>
                <a:spcPct val="0"/>
              </a:spcAft>
              <a:defRPr sz="3200">
                <a:solidFill>
                  <a:schemeClr val="bg1"/>
                </a:solidFill>
                <a:latin typeface="Arial" charset="0"/>
                <a:ea typeface="ＭＳ Ｐゴシック" charset="0"/>
              </a:defRPr>
            </a:lvl6pPr>
            <a:lvl7pPr marL="2971800" indent="-228600" eaLnBrk="0" fontAlgn="base" hangingPunct="0">
              <a:spcBef>
                <a:spcPct val="0"/>
              </a:spcBef>
              <a:spcAft>
                <a:spcPct val="0"/>
              </a:spcAft>
              <a:defRPr sz="3200">
                <a:solidFill>
                  <a:schemeClr val="bg1"/>
                </a:solidFill>
                <a:latin typeface="Arial" charset="0"/>
                <a:ea typeface="ＭＳ Ｐゴシック" charset="0"/>
              </a:defRPr>
            </a:lvl7pPr>
            <a:lvl8pPr marL="3429000" indent="-228600" eaLnBrk="0" fontAlgn="base" hangingPunct="0">
              <a:spcBef>
                <a:spcPct val="0"/>
              </a:spcBef>
              <a:spcAft>
                <a:spcPct val="0"/>
              </a:spcAft>
              <a:defRPr sz="3200">
                <a:solidFill>
                  <a:schemeClr val="bg1"/>
                </a:solidFill>
                <a:latin typeface="Arial" charset="0"/>
                <a:ea typeface="ＭＳ Ｐゴシック" charset="0"/>
              </a:defRPr>
            </a:lvl8pPr>
            <a:lvl9pPr marL="3886200" indent="-228600" eaLnBrk="0" fontAlgn="base" hangingPunct="0">
              <a:spcBef>
                <a:spcPct val="0"/>
              </a:spcBef>
              <a:spcAft>
                <a:spcPct val="0"/>
              </a:spcAft>
              <a:defRPr sz="3200">
                <a:solidFill>
                  <a:schemeClr val="bg1"/>
                </a:solidFill>
                <a:latin typeface="Arial" charset="0"/>
                <a:ea typeface="ＭＳ Ｐゴシック" charset="0"/>
              </a:defRPr>
            </a:lvl9pPr>
          </a:lstStyle>
          <a:p>
            <a:pPr eaLnBrk="1" hangingPunct="1"/>
            <a:r>
              <a:rPr lang="en-US" sz="500">
                <a:solidFill>
                  <a:srgbClr val="FF0000"/>
                </a:solidFill>
              </a:rPr>
              <a:t>By: Prof. Dr. M. Zia-ur-Rehman, </a:t>
            </a:r>
            <a:r>
              <a:rPr lang="en-US" sz="500">
                <a:solidFill>
                  <a:srgbClr val="FFFFFF"/>
                </a:solidFill>
                <a:hlinkClick r:id="rId3"/>
              </a:rPr>
              <a:t>scholarknowledge@gmail.com</a:t>
            </a:r>
            <a:r>
              <a:rPr lang="en-US" sz="500">
                <a:solidFill>
                  <a:srgbClr val="FFFFFF"/>
                </a:solidFill>
              </a:rPr>
              <a:t> </a:t>
            </a:r>
          </a:p>
        </p:txBody>
      </p:sp>
    </p:spTree>
    <p:extLst>
      <p:ext uri="{BB962C8B-B14F-4D97-AF65-F5344CB8AC3E}">
        <p14:creationId xmlns:p14="http://schemas.microsoft.com/office/powerpoint/2010/main" val="268206728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3. Ex Post Facto</a:t>
            </a:r>
          </a:p>
          <a:p>
            <a:endParaRPr lang="en-US" dirty="0"/>
          </a:p>
        </p:txBody>
      </p:sp>
      <p:sp>
        <p:nvSpPr>
          <p:cNvPr id="4" name="TextBox 6"/>
          <p:cNvSpPr txBox="1">
            <a:spLocks noChangeArrowheads="1"/>
          </p:cNvSpPr>
          <p:nvPr/>
        </p:nvSpPr>
        <p:spPr bwMode="auto">
          <a:xfrm>
            <a:off x="0" y="-6350"/>
            <a:ext cx="1974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bg1"/>
                </a:solidFill>
                <a:latin typeface="Arial" charset="0"/>
                <a:ea typeface="ＭＳ Ｐゴシック" charset="0"/>
                <a:cs typeface="ＭＳ Ｐゴシック" charset="0"/>
              </a:defRPr>
            </a:lvl1pPr>
            <a:lvl2pPr marL="742950" indent="-285750" eaLnBrk="0" hangingPunct="0">
              <a:defRPr sz="3200">
                <a:solidFill>
                  <a:schemeClr val="bg1"/>
                </a:solidFill>
                <a:latin typeface="Arial" charset="0"/>
                <a:ea typeface="ＭＳ Ｐゴシック" charset="0"/>
              </a:defRPr>
            </a:lvl2pPr>
            <a:lvl3pPr marL="1143000" indent="-228600" eaLnBrk="0" hangingPunct="0">
              <a:defRPr sz="3200">
                <a:solidFill>
                  <a:schemeClr val="bg1"/>
                </a:solidFill>
                <a:latin typeface="Arial" charset="0"/>
                <a:ea typeface="ＭＳ Ｐゴシック" charset="0"/>
              </a:defRPr>
            </a:lvl3pPr>
            <a:lvl4pPr marL="1600200" indent="-228600" eaLnBrk="0" hangingPunct="0">
              <a:defRPr sz="3200">
                <a:solidFill>
                  <a:schemeClr val="bg1"/>
                </a:solidFill>
                <a:latin typeface="Arial" charset="0"/>
                <a:ea typeface="ＭＳ Ｐゴシック" charset="0"/>
              </a:defRPr>
            </a:lvl4pPr>
            <a:lvl5pPr marL="2057400" indent="-228600" eaLnBrk="0" hangingPunct="0">
              <a:defRPr sz="3200">
                <a:solidFill>
                  <a:schemeClr val="bg1"/>
                </a:solidFill>
                <a:latin typeface="Arial" charset="0"/>
                <a:ea typeface="ＭＳ Ｐゴシック" charset="0"/>
              </a:defRPr>
            </a:lvl5pPr>
            <a:lvl6pPr marL="2514600" indent="-228600" eaLnBrk="0" fontAlgn="base" hangingPunct="0">
              <a:spcBef>
                <a:spcPct val="0"/>
              </a:spcBef>
              <a:spcAft>
                <a:spcPct val="0"/>
              </a:spcAft>
              <a:defRPr sz="3200">
                <a:solidFill>
                  <a:schemeClr val="bg1"/>
                </a:solidFill>
                <a:latin typeface="Arial" charset="0"/>
                <a:ea typeface="ＭＳ Ｐゴシック" charset="0"/>
              </a:defRPr>
            </a:lvl6pPr>
            <a:lvl7pPr marL="2971800" indent="-228600" eaLnBrk="0" fontAlgn="base" hangingPunct="0">
              <a:spcBef>
                <a:spcPct val="0"/>
              </a:spcBef>
              <a:spcAft>
                <a:spcPct val="0"/>
              </a:spcAft>
              <a:defRPr sz="3200">
                <a:solidFill>
                  <a:schemeClr val="bg1"/>
                </a:solidFill>
                <a:latin typeface="Arial" charset="0"/>
                <a:ea typeface="ＭＳ Ｐゴシック" charset="0"/>
              </a:defRPr>
            </a:lvl7pPr>
            <a:lvl8pPr marL="3429000" indent="-228600" eaLnBrk="0" fontAlgn="base" hangingPunct="0">
              <a:spcBef>
                <a:spcPct val="0"/>
              </a:spcBef>
              <a:spcAft>
                <a:spcPct val="0"/>
              </a:spcAft>
              <a:defRPr sz="3200">
                <a:solidFill>
                  <a:schemeClr val="bg1"/>
                </a:solidFill>
                <a:latin typeface="Arial" charset="0"/>
                <a:ea typeface="ＭＳ Ｐゴシック" charset="0"/>
              </a:defRPr>
            </a:lvl8pPr>
            <a:lvl9pPr marL="3886200" indent="-228600" eaLnBrk="0" fontAlgn="base" hangingPunct="0">
              <a:spcBef>
                <a:spcPct val="0"/>
              </a:spcBef>
              <a:spcAft>
                <a:spcPct val="0"/>
              </a:spcAft>
              <a:defRPr sz="3200">
                <a:solidFill>
                  <a:schemeClr val="bg1"/>
                </a:solidFill>
                <a:latin typeface="Arial" charset="0"/>
                <a:ea typeface="ＭＳ Ｐゴシック" charset="0"/>
              </a:defRPr>
            </a:lvl9pPr>
          </a:lstStyle>
          <a:p>
            <a:pPr eaLnBrk="1" hangingPunct="1"/>
            <a:r>
              <a:rPr lang="en-US" sz="500">
                <a:solidFill>
                  <a:srgbClr val="FF0000"/>
                </a:solidFill>
              </a:rPr>
              <a:t>By: Prof. Dr. M. Zia-ur-Rehman, </a:t>
            </a:r>
            <a:r>
              <a:rPr lang="en-US" sz="500">
                <a:solidFill>
                  <a:srgbClr val="FFFFFF"/>
                </a:solidFill>
                <a:hlinkClick r:id="rId3"/>
              </a:rPr>
              <a:t>scholarknowledge@gmail.com</a:t>
            </a:r>
            <a:r>
              <a:rPr lang="en-US" sz="500">
                <a:solidFill>
                  <a:srgbClr val="FFFFFF"/>
                </a:solidFill>
              </a:rPr>
              <a:t> </a:t>
            </a:r>
          </a:p>
        </p:txBody>
      </p:sp>
      <p:sp>
        <p:nvSpPr>
          <p:cNvPr id="5" name="TextBox 7"/>
          <p:cNvSpPr txBox="1">
            <a:spLocks noChangeArrowheads="1"/>
          </p:cNvSpPr>
          <p:nvPr/>
        </p:nvSpPr>
        <p:spPr bwMode="auto">
          <a:xfrm>
            <a:off x="0" y="6654297"/>
            <a:ext cx="1974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bg1"/>
                </a:solidFill>
                <a:latin typeface="Arial" charset="0"/>
                <a:ea typeface="ＭＳ Ｐゴシック" charset="0"/>
                <a:cs typeface="ＭＳ Ｐゴシック" charset="0"/>
              </a:defRPr>
            </a:lvl1pPr>
            <a:lvl2pPr marL="742950" indent="-285750" eaLnBrk="0" hangingPunct="0">
              <a:defRPr sz="3200">
                <a:solidFill>
                  <a:schemeClr val="bg1"/>
                </a:solidFill>
                <a:latin typeface="Arial" charset="0"/>
                <a:ea typeface="ＭＳ Ｐゴシック" charset="0"/>
              </a:defRPr>
            </a:lvl2pPr>
            <a:lvl3pPr marL="1143000" indent="-228600" eaLnBrk="0" hangingPunct="0">
              <a:defRPr sz="3200">
                <a:solidFill>
                  <a:schemeClr val="bg1"/>
                </a:solidFill>
                <a:latin typeface="Arial" charset="0"/>
                <a:ea typeface="ＭＳ Ｐゴシック" charset="0"/>
              </a:defRPr>
            </a:lvl3pPr>
            <a:lvl4pPr marL="1600200" indent="-228600" eaLnBrk="0" hangingPunct="0">
              <a:defRPr sz="3200">
                <a:solidFill>
                  <a:schemeClr val="bg1"/>
                </a:solidFill>
                <a:latin typeface="Arial" charset="0"/>
                <a:ea typeface="ＭＳ Ｐゴシック" charset="0"/>
              </a:defRPr>
            </a:lvl4pPr>
            <a:lvl5pPr marL="2057400" indent="-228600" eaLnBrk="0" hangingPunct="0">
              <a:defRPr sz="3200">
                <a:solidFill>
                  <a:schemeClr val="bg1"/>
                </a:solidFill>
                <a:latin typeface="Arial" charset="0"/>
                <a:ea typeface="ＭＳ Ｐゴシック" charset="0"/>
              </a:defRPr>
            </a:lvl5pPr>
            <a:lvl6pPr marL="2514600" indent="-228600" eaLnBrk="0" fontAlgn="base" hangingPunct="0">
              <a:spcBef>
                <a:spcPct val="0"/>
              </a:spcBef>
              <a:spcAft>
                <a:spcPct val="0"/>
              </a:spcAft>
              <a:defRPr sz="3200">
                <a:solidFill>
                  <a:schemeClr val="bg1"/>
                </a:solidFill>
                <a:latin typeface="Arial" charset="0"/>
                <a:ea typeface="ＭＳ Ｐゴシック" charset="0"/>
              </a:defRPr>
            </a:lvl6pPr>
            <a:lvl7pPr marL="2971800" indent="-228600" eaLnBrk="0" fontAlgn="base" hangingPunct="0">
              <a:spcBef>
                <a:spcPct val="0"/>
              </a:spcBef>
              <a:spcAft>
                <a:spcPct val="0"/>
              </a:spcAft>
              <a:defRPr sz="3200">
                <a:solidFill>
                  <a:schemeClr val="bg1"/>
                </a:solidFill>
                <a:latin typeface="Arial" charset="0"/>
                <a:ea typeface="ＭＳ Ｐゴシック" charset="0"/>
              </a:defRPr>
            </a:lvl7pPr>
            <a:lvl8pPr marL="3429000" indent="-228600" eaLnBrk="0" fontAlgn="base" hangingPunct="0">
              <a:spcBef>
                <a:spcPct val="0"/>
              </a:spcBef>
              <a:spcAft>
                <a:spcPct val="0"/>
              </a:spcAft>
              <a:defRPr sz="3200">
                <a:solidFill>
                  <a:schemeClr val="bg1"/>
                </a:solidFill>
                <a:latin typeface="Arial" charset="0"/>
                <a:ea typeface="ＭＳ Ｐゴシック" charset="0"/>
              </a:defRPr>
            </a:lvl8pPr>
            <a:lvl9pPr marL="3886200" indent="-228600" eaLnBrk="0" fontAlgn="base" hangingPunct="0">
              <a:spcBef>
                <a:spcPct val="0"/>
              </a:spcBef>
              <a:spcAft>
                <a:spcPct val="0"/>
              </a:spcAft>
              <a:defRPr sz="3200">
                <a:solidFill>
                  <a:schemeClr val="bg1"/>
                </a:solidFill>
                <a:latin typeface="Arial" charset="0"/>
                <a:ea typeface="ＭＳ Ｐゴシック" charset="0"/>
              </a:defRPr>
            </a:lvl9pPr>
          </a:lstStyle>
          <a:p>
            <a:pPr eaLnBrk="1" hangingPunct="1"/>
            <a:r>
              <a:rPr lang="en-US" sz="500" dirty="0">
                <a:solidFill>
                  <a:srgbClr val="FF0000"/>
                </a:solidFill>
              </a:rPr>
              <a:t>By: Prof. Dr. M. Zia-ur-Rehman, </a:t>
            </a:r>
            <a:r>
              <a:rPr lang="en-US" sz="500" dirty="0">
                <a:solidFill>
                  <a:srgbClr val="FFFFFF"/>
                </a:solidFill>
                <a:hlinkClick r:id="rId3"/>
              </a:rPr>
              <a:t>scholarknowledge@gmail.com</a:t>
            </a:r>
            <a:r>
              <a:rPr lang="en-US" sz="500" dirty="0">
                <a:solidFill>
                  <a:srgbClr val="FFFFFF"/>
                </a:solidFill>
              </a:rPr>
              <a:t> </a:t>
            </a:r>
          </a:p>
        </p:txBody>
      </p:sp>
      <p:sp>
        <p:nvSpPr>
          <p:cNvPr id="6" name="TextBox 8"/>
          <p:cNvSpPr txBox="1">
            <a:spLocks noChangeArrowheads="1"/>
          </p:cNvSpPr>
          <p:nvPr/>
        </p:nvSpPr>
        <p:spPr bwMode="auto">
          <a:xfrm>
            <a:off x="7169150" y="6683141"/>
            <a:ext cx="1974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bg1"/>
                </a:solidFill>
                <a:latin typeface="Arial" charset="0"/>
                <a:ea typeface="ＭＳ Ｐゴシック" charset="0"/>
                <a:cs typeface="ＭＳ Ｐゴシック" charset="0"/>
              </a:defRPr>
            </a:lvl1pPr>
            <a:lvl2pPr marL="742950" indent="-285750" eaLnBrk="0" hangingPunct="0">
              <a:defRPr sz="3200">
                <a:solidFill>
                  <a:schemeClr val="bg1"/>
                </a:solidFill>
                <a:latin typeface="Arial" charset="0"/>
                <a:ea typeface="ＭＳ Ｐゴシック" charset="0"/>
              </a:defRPr>
            </a:lvl2pPr>
            <a:lvl3pPr marL="1143000" indent="-228600" eaLnBrk="0" hangingPunct="0">
              <a:defRPr sz="3200">
                <a:solidFill>
                  <a:schemeClr val="bg1"/>
                </a:solidFill>
                <a:latin typeface="Arial" charset="0"/>
                <a:ea typeface="ＭＳ Ｐゴシック" charset="0"/>
              </a:defRPr>
            </a:lvl3pPr>
            <a:lvl4pPr marL="1600200" indent="-228600" eaLnBrk="0" hangingPunct="0">
              <a:defRPr sz="3200">
                <a:solidFill>
                  <a:schemeClr val="bg1"/>
                </a:solidFill>
                <a:latin typeface="Arial" charset="0"/>
                <a:ea typeface="ＭＳ Ｐゴシック" charset="0"/>
              </a:defRPr>
            </a:lvl4pPr>
            <a:lvl5pPr marL="2057400" indent="-228600" eaLnBrk="0" hangingPunct="0">
              <a:defRPr sz="3200">
                <a:solidFill>
                  <a:schemeClr val="bg1"/>
                </a:solidFill>
                <a:latin typeface="Arial" charset="0"/>
                <a:ea typeface="ＭＳ Ｐゴシック" charset="0"/>
              </a:defRPr>
            </a:lvl5pPr>
            <a:lvl6pPr marL="2514600" indent="-228600" eaLnBrk="0" fontAlgn="base" hangingPunct="0">
              <a:spcBef>
                <a:spcPct val="0"/>
              </a:spcBef>
              <a:spcAft>
                <a:spcPct val="0"/>
              </a:spcAft>
              <a:defRPr sz="3200">
                <a:solidFill>
                  <a:schemeClr val="bg1"/>
                </a:solidFill>
                <a:latin typeface="Arial" charset="0"/>
                <a:ea typeface="ＭＳ Ｐゴシック" charset="0"/>
              </a:defRPr>
            </a:lvl6pPr>
            <a:lvl7pPr marL="2971800" indent="-228600" eaLnBrk="0" fontAlgn="base" hangingPunct="0">
              <a:spcBef>
                <a:spcPct val="0"/>
              </a:spcBef>
              <a:spcAft>
                <a:spcPct val="0"/>
              </a:spcAft>
              <a:defRPr sz="3200">
                <a:solidFill>
                  <a:schemeClr val="bg1"/>
                </a:solidFill>
                <a:latin typeface="Arial" charset="0"/>
                <a:ea typeface="ＭＳ Ｐゴシック" charset="0"/>
              </a:defRPr>
            </a:lvl7pPr>
            <a:lvl8pPr marL="3429000" indent="-228600" eaLnBrk="0" fontAlgn="base" hangingPunct="0">
              <a:spcBef>
                <a:spcPct val="0"/>
              </a:spcBef>
              <a:spcAft>
                <a:spcPct val="0"/>
              </a:spcAft>
              <a:defRPr sz="3200">
                <a:solidFill>
                  <a:schemeClr val="bg1"/>
                </a:solidFill>
                <a:latin typeface="Arial" charset="0"/>
                <a:ea typeface="ＭＳ Ｐゴシック" charset="0"/>
              </a:defRPr>
            </a:lvl8pPr>
            <a:lvl9pPr marL="3886200" indent="-228600" eaLnBrk="0" fontAlgn="base" hangingPunct="0">
              <a:spcBef>
                <a:spcPct val="0"/>
              </a:spcBef>
              <a:spcAft>
                <a:spcPct val="0"/>
              </a:spcAft>
              <a:defRPr sz="3200">
                <a:solidFill>
                  <a:schemeClr val="bg1"/>
                </a:solidFill>
                <a:latin typeface="Arial" charset="0"/>
                <a:ea typeface="ＭＳ Ｐゴシック" charset="0"/>
              </a:defRPr>
            </a:lvl9pPr>
          </a:lstStyle>
          <a:p>
            <a:pPr eaLnBrk="1" hangingPunct="1"/>
            <a:r>
              <a:rPr lang="en-US" sz="500">
                <a:solidFill>
                  <a:srgbClr val="FF0000"/>
                </a:solidFill>
              </a:rPr>
              <a:t>By: Prof. Dr. M. Zia-ur-Rehman, </a:t>
            </a:r>
            <a:r>
              <a:rPr lang="en-US" sz="500">
                <a:solidFill>
                  <a:srgbClr val="FFFFFF"/>
                </a:solidFill>
                <a:hlinkClick r:id="rId3"/>
              </a:rPr>
              <a:t>scholarknowledge@gmail.com</a:t>
            </a:r>
            <a:r>
              <a:rPr lang="en-US" sz="500">
                <a:solidFill>
                  <a:srgbClr val="FFFFFF"/>
                </a:solidFill>
              </a:rPr>
              <a:t> </a:t>
            </a:r>
          </a:p>
        </p:txBody>
      </p:sp>
      <p:sp>
        <p:nvSpPr>
          <p:cNvPr id="7" name="TextBox 9"/>
          <p:cNvSpPr txBox="1">
            <a:spLocks noChangeArrowheads="1"/>
          </p:cNvSpPr>
          <p:nvPr/>
        </p:nvSpPr>
        <p:spPr bwMode="auto">
          <a:xfrm>
            <a:off x="7169150" y="0"/>
            <a:ext cx="1974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bg1"/>
                </a:solidFill>
                <a:latin typeface="Arial" charset="0"/>
                <a:ea typeface="ＭＳ Ｐゴシック" charset="0"/>
                <a:cs typeface="ＭＳ Ｐゴシック" charset="0"/>
              </a:defRPr>
            </a:lvl1pPr>
            <a:lvl2pPr marL="742950" indent="-285750" eaLnBrk="0" hangingPunct="0">
              <a:defRPr sz="3200">
                <a:solidFill>
                  <a:schemeClr val="bg1"/>
                </a:solidFill>
                <a:latin typeface="Arial" charset="0"/>
                <a:ea typeface="ＭＳ Ｐゴシック" charset="0"/>
              </a:defRPr>
            </a:lvl2pPr>
            <a:lvl3pPr marL="1143000" indent="-228600" eaLnBrk="0" hangingPunct="0">
              <a:defRPr sz="3200">
                <a:solidFill>
                  <a:schemeClr val="bg1"/>
                </a:solidFill>
                <a:latin typeface="Arial" charset="0"/>
                <a:ea typeface="ＭＳ Ｐゴシック" charset="0"/>
              </a:defRPr>
            </a:lvl3pPr>
            <a:lvl4pPr marL="1600200" indent="-228600" eaLnBrk="0" hangingPunct="0">
              <a:defRPr sz="3200">
                <a:solidFill>
                  <a:schemeClr val="bg1"/>
                </a:solidFill>
                <a:latin typeface="Arial" charset="0"/>
                <a:ea typeface="ＭＳ Ｐゴシック" charset="0"/>
              </a:defRPr>
            </a:lvl4pPr>
            <a:lvl5pPr marL="2057400" indent="-228600" eaLnBrk="0" hangingPunct="0">
              <a:defRPr sz="3200">
                <a:solidFill>
                  <a:schemeClr val="bg1"/>
                </a:solidFill>
                <a:latin typeface="Arial" charset="0"/>
                <a:ea typeface="ＭＳ Ｐゴシック" charset="0"/>
              </a:defRPr>
            </a:lvl5pPr>
            <a:lvl6pPr marL="2514600" indent="-228600" eaLnBrk="0" fontAlgn="base" hangingPunct="0">
              <a:spcBef>
                <a:spcPct val="0"/>
              </a:spcBef>
              <a:spcAft>
                <a:spcPct val="0"/>
              </a:spcAft>
              <a:defRPr sz="3200">
                <a:solidFill>
                  <a:schemeClr val="bg1"/>
                </a:solidFill>
                <a:latin typeface="Arial" charset="0"/>
                <a:ea typeface="ＭＳ Ｐゴシック" charset="0"/>
              </a:defRPr>
            </a:lvl6pPr>
            <a:lvl7pPr marL="2971800" indent="-228600" eaLnBrk="0" fontAlgn="base" hangingPunct="0">
              <a:spcBef>
                <a:spcPct val="0"/>
              </a:spcBef>
              <a:spcAft>
                <a:spcPct val="0"/>
              </a:spcAft>
              <a:defRPr sz="3200">
                <a:solidFill>
                  <a:schemeClr val="bg1"/>
                </a:solidFill>
                <a:latin typeface="Arial" charset="0"/>
                <a:ea typeface="ＭＳ Ｐゴシック" charset="0"/>
              </a:defRPr>
            </a:lvl7pPr>
            <a:lvl8pPr marL="3429000" indent="-228600" eaLnBrk="0" fontAlgn="base" hangingPunct="0">
              <a:spcBef>
                <a:spcPct val="0"/>
              </a:spcBef>
              <a:spcAft>
                <a:spcPct val="0"/>
              </a:spcAft>
              <a:defRPr sz="3200">
                <a:solidFill>
                  <a:schemeClr val="bg1"/>
                </a:solidFill>
                <a:latin typeface="Arial" charset="0"/>
                <a:ea typeface="ＭＳ Ｐゴシック" charset="0"/>
              </a:defRPr>
            </a:lvl8pPr>
            <a:lvl9pPr marL="3886200" indent="-228600" eaLnBrk="0" fontAlgn="base" hangingPunct="0">
              <a:spcBef>
                <a:spcPct val="0"/>
              </a:spcBef>
              <a:spcAft>
                <a:spcPct val="0"/>
              </a:spcAft>
              <a:defRPr sz="3200">
                <a:solidFill>
                  <a:schemeClr val="bg1"/>
                </a:solidFill>
                <a:latin typeface="Arial" charset="0"/>
                <a:ea typeface="ＭＳ Ｐゴシック" charset="0"/>
              </a:defRPr>
            </a:lvl9pPr>
          </a:lstStyle>
          <a:p>
            <a:pPr eaLnBrk="1" hangingPunct="1"/>
            <a:r>
              <a:rPr lang="en-US" sz="500">
                <a:solidFill>
                  <a:srgbClr val="FF0000"/>
                </a:solidFill>
              </a:rPr>
              <a:t>By: Prof. Dr. M. Zia-ur-Rehman, </a:t>
            </a:r>
            <a:r>
              <a:rPr lang="en-US" sz="500">
                <a:solidFill>
                  <a:srgbClr val="FFFFFF"/>
                </a:solidFill>
                <a:hlinkClick r:id="rId3"/>
              </a:rPr>
              <a:t>scholarknowledge@gmail.com</a:t>
            </a:r>
            <a:r>
              <a:rPr lang="en-US" sz="500">
                <a:solidFill>
                  <a:srgbClr val="FFFFFF"/>
                </a:solidFill>
              </a:rPr>
              <a:t> </a:t>
            </a:r>
          </a:p>
        </p:txBody>
      </p:sp>
    </p:spTree>
    <p:extLst>
      <p:ext uri="{BB962C8B-B14F-4D97-AF65-F5344CB8AC3E}">
        <p14:creationId xmlns:p14="http://schemas.microsoft.com/office/powerpoint/2010/main" val="365007187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4. Completely Randomized</a:t>
            </a:r>
          </a:p>
          <a:p>
            <a:endParaRPr lang="en-US" dirty="0"/>
          </a:p>
        </p:txBody>
      </p:sp>
    </p:spTree>
    <p:extLst>
      <p:ext uri="{BB962C8B-B14F-4D97-AF65-F5344CB8AC3E}">
        <p14:creationId xmlns:p14="http://schemas.microsoft.com/office/powerpoint/2010/main" val="336099479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5. Randomized Blocked</a:t>
            </a:r>
          </a:p>
          <a:p>
            <a:endParaRPr lang="en-US" dirty="0"/>
          </a:p>
        </p:txBody>
      </p:sp>
      <p:sp>
        <p:nvSpPr>
          <p:cNvPr id="4" name="TextBox 6"/>
          <p:cNvSpPr txBox="1">
            <a:spLocks noChangeArrowheads="1"/>
          </p:cNvSpPr>
          <p:nvPr/>
        </p:nvSpPr>
        <p:spPr bwMode="auto">
          <a:xfrm>
            <a:off x="0" y="-6350"/>
            <a:ext cx="1974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bg1"/>
                </a:solidFill>
                <a:latin typeface="Arial" charset="0"/>
                <a:ea typeface="ＭＳ Ｐゴシック" charset="0"/>
                <a:cs typeface="ＭＳ Ｐゴシック" charset="0"/>
              </a:defRPr>
            </a:lvl1pPr>
            <a:lvl2pPr marL="742950" indent="-285750" eaLnBrk="0" hangingPunct="0">
              <a:defRPr sz="3200">
                <a:solidFill>
                  <a:schemeClr val="bg1"/>
                </a:solidFill>
                <a:latin typeface="Arial" charset="0"/>
                <a:ea typeface="ＭＳ Ｐゴシック" charset="0"/>
              </a:defRPr>
            </a:lvl2pPr>
            <a:lvl3pPr marL="1143000" indent="-228600" eaLnBrk="0" hangingPunct="0">
              <a:defRPr sz="3200">
                <a:solidFill>
                  <a:schemeClr val="bg1"/>
                </a:solidFill>
                <a:latin typeface="Arial" charset="0"/>
                <a:ea typeface="ＭＳ Ｐゴシック" charset="0"/>
              </a:defRPr>
            </a:lvl3pPr>
            <a:lvl4pPr marL="1600200" indent="-228600" eaLnBrk="0" hangingPunct="0">
              <a:defRPr sz="3200">
                <a:solidFill>
                  <a:schemeClr val="bg1"/>
                </a:solidFill>
                <a:latin typeface="Arial" charset="0"/>
                <a:ea typeface="ＭＳ Ｐゴシック" charset="0"/>
              </a:defRPr>
            </a:lvl4pPr>
            <a:lvl5pPr marL="2057400" indent="-228600" eaLnBrk="0" hangingPunct="0">
              <a:defRPr sz="3200">
                <a:solidFill>
                  <a:schemeClr val="bg1"/>
                </a:solidFill>
                <a:latin typeface="Arial" charset="0"/>
                <a:ea typeface="ＭＳ Ｐゴシック" charset="0"/>
              </a:defRPr>
            </a:lvl5pPr>
            <a:lvl6pPr marL="2514600" indent="-228600" eaLnBrk="0" fontAlgn="base" hangingPunct="0">
              <a:spcBef>
                <a:spcPct val="0"/>
              </a:spcBef>
              <a:spcAft>
                <a:spcPct val="0"/>
              </a:spcAft>
              <a:defRPr sz="3200">
                <a:solidFill>
                  <a:schemeClr val="bg1"/>
                </a:solidFill>
                <a:latin typeface="Arial" charset="0"/>
                <a:ea typeface="ＭＳ Ｐゴシック" charset="0"/>
              </a:defRPr>
            </a:lvl6pPr>
            <a:lvl7pPr marL="2971800" indent="-228600" eaLnBrk="0" fontAlgn="base" hangingPunct="0">
              <a:spcBef>
                <a:spcPct val="0"/>
              </a:spcBef>
              <a:spcAft>
                <a:spcPct val="0"/>
              </a:spcAft>
              <a:defRPr sz="3200">
                <a:solidFill>
                  <a:schemeClr val="bg1"/>
                </a:solidFill>
                <a:latin typeface="Arial" charset="0"/>
                <a:ea typeface="ＭＳ Ｐゴシック" charset="0"/>
              </a:defRPr>
            </a:lvl7pPr>
            <a:lvl8pPr marL="3429000" indent="-228600" eaLnBrk="0" fontAlgn="base" hangingPunct="0">
              <a:spcBef>
                <a:spcPct val="0"/>
              </a:spcBef>
              <a:spcAft>
                <a:spcPct val="0"/>
              </a:spcAft>
              <a:defRPr sz="3200">
                <a:solidFill>
                  <a:schemeClr val="bg1"/>
                </a:solidFill>
                <a:latin typeface="Arial" charset="0"/>
                <a:ea typeface="ＭＳ Ｐゴシック" charset="0"/>
              </a:defRPr>
            </a:lvl8pPr>
            <a:lvl9pPr marL="3886200" indent="-228600" eaLnBrk="0" fontAlgn="base" hangingPunct="0">
              <a:spcBef>
                <a:spcPct val="0"/>
              </a:spcBef>
              <a:spcAft>
                <a:spcPct val="0"/>
              </a:spcAft>
              <a:defRPr sz="3200">
                <a:solidFill>
                  <a:schemeClr val="bg1"/>
                </a:solidFill>
                <a:latin typeface="Arial" charset="0"/>
                <a:ea typeface="ＭＳ Ｐゴシック" charset="0"/>
              </a:defRPr>
            </a:lvl9pPr>
          </a:lstStyle>
          <a:p>
            <a:pPr eaLnBrk="1" hangingPunct="1"/>
            <a:r>
              <a:rPr lang="en-US" sz="500">
                <a:solidFill>
                  <a:srgbClr val="FF0000"/>
                </a:solidFill>
              </a:rPr>
              <a:t>By: Prof. Dr. M. Zia-ur-Rehman, </a:t>
            </a:r>
            <a:r>
              <a:rPr lang="en-US" sz="500">
                <a:solidFill>
                  <a:srgbClr val="FFFFFF"/>
                </a:solidFill>
                <a:hlinkClick r:id="rId2"/>
              </a:rPr>
              <a:t>scholarknowledge@gmail.com</a:t>
            </a:r>
            <a:r>
              <a:rPr lang="en-US" sz="500">
                <a:solidFill>
                  <a:srgbClr val="FFFFFF"/>
                </a:solidFill>
              </a:rPr>
              <a:t> </a:t>
            </a:r>
          </a:p>
        </p:txBody>
      </p:sp>
      <p:sp>
        <p:nvSpPr>
          <p:cNvPr id="5" name="TextBox 7"/>
          <p:cNvSpPr txBox="1">
            <a:spLocks noChangeArrowheads="1"/>
          </p:cNvSpPr>
          <p:nvPr/>
        </p:nvSpPr>
        <p:spPr bwMode="auto">
          <a:xfrm>
            <a:off x="0" y="6654297"/>
            <a:ext cx="1974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bg1"/>
                </a:solidFill>
                <a:latin typeface="Arial" charset="0"/>
                <a:ea typeface="ＭＳ Ｐゴシック" charset="0"/>
                <a:cs typeface="ＭＳ Ｐゴシック" charset="0"/>
              </a:defRPr>
            </a:lvl1pPr>
            <a:lvl2pPr marL="742950" indent="-285750" eaLnBrk="0" hangingPunct="0">
              <a:defRPr sz="3200">
                <a:solidFill>
                  <a:schemeClr val="bg1"/>
                </a:solidFill>
                <a:latin typeface="Arial" charset="0"/>
                <a:ea typeface="ＭＳ Ｐゴシック" charset="0"/>
              </a:defRPr>
            </a:lvl2pPr>
            <a:lvl3pPr marL="1143000" indent="-228600" eaLnBrk="0" hangingPunct="0">
              <a:defRPr sz="3200">
                <a:solidFill>
                  <a:schemeClr val="bg1"/>
                </a:solidFill>
                <a:latin typeface="Arial" charset="0"/>
                <a:ea typeface="ＭＳ Ｐゴシック" charset="0"/>
              </a:defRPr>
            </a:lvl3pPr>
            <a:lvl4pPr marL="1600200" indent="-228600" eaLnBrk="0" hangingPunct="0">
              <a:defRPr sz="3200">
                <a:solidFill>
                  <a:schemeClr val="bg1"/>
                </a:solidFill>
                <a:latin typeface="Arial" charset="0"/>
                <a:ea typeface="ＭＳ Ｐゴシック" charset="0"/>
              </a:defRPr>
            </a:lvl4pPr>
            <a:lvl5pPr marL="2057400" indent="-228600" eaLnBrk="0" hangingPunct="0">
              <a:defRPr sz="3200">
                <a:solidFill>
                  <a:schemeClr val="bg1"/>
                </a:solidFill>
                <a:latin typeface="Arial" charset="0"/>
                <a:ea typeface="ＭＳ Ｐゴシック" charset="0"/>
              </a:defRPr>
            </a:lvl5pPr>
            <a:lvl6pPr marL="2514600" indent="-228600" eaLnBrk="0" fontAlgn="base" hangingPunct="0">
              <a:spcBef>
                <a:spcPct val="0"/>
              </a:spcBef>
              <a:spcAft>
                <a:spcPct val="0"/>
              </a:spcAft>
              <a:defRPr sz="3200">
                <a:solidFill>
                  <a:schemeClr val="bg1"/>
                </a:solidFill>
                <a:latin typeface="Arial" charset="0"/>
                <a:ea typeface="ＭＳ Ｐゴシック" charset="0"/>
              </a:defRPr>
            </a:lvl6pPr>
            <a:lvl7pPr marL="2971800" indent="-228600" eaLnBrk="0" fontAlgn="base" hangingPunct="0">
              <a:spcBef>
                <a:spcPct val="0"/>
              </a:spcBef>
              <a:spcAft>
                <a:spcPct val="0"/>
              </a:spcAft>
              <a:defRPr sz="3200">
                <a:solidFill>
                  <a:schemeClr val="bg1"/>
                </a:solidFill>
                <a:latin typeface="Arial" charset="0"/>
                <a:ea typeface="ＭＳ Ｐゴシック" charset="0"/>
              </a:defRPr>
            </a:lvl7pPr>
            <a:lvl8pPr marL="3429000" indent="-228600" eaLnBrk="0" fontAlgn="base" hangingPunct="0">
              <a:spcBef>
                <a:spcPct val="0"/>
              </a:spcBef>
              <a:spcAft>
                <a:spcPct val="0"/>
              </a:spcAft>
              <a:defRPr sz="3200">
                <a:solidFill>
                  <a:schemeClr val="bg1"/>
                </a:solidFill>
                <a:latin typeface="Arial" charset="0"/>
                <a:ea typeface="ＭＳ Ｐゴシック" charset="0"/>
              </a:defRPr>
            </a:lvl8pPr>
            <a:lvl9pPr marL="3886200" indent="-228600" eaLnBrk="0" fontAlgn="base" hangingPunct="0">
              <a:spcBef>
                <a:spcPct val="0"/>
              </a:spcBef>
              <a:spcAft>
                <a:spcPct val="0"/>
              </a:spcAft>
              <a:defRPr sz="3200">
                <a:solidFill>
                  <a:schemeClr val="bg1"/>
                </a:solidFill>
                <a:latin typeface="Arial" charset="0"/>
                <a:ea typeface="ＭＳ Ｐゴシック" charset="0"/>
              </a:defRPr>
            </a:lvl9pPr>
          </a:lstStyle>
          <a:p>
            <a:pPr eaLnBrk="1" hangingPunct="1"/>
            <a:r>
              <a:rPr lang="en-US" sz="500" dirty="0">
                <a:solidFill>
                  <a:srgbClr val="FF0000"/>
                </a:solidFill>
              </a:rPr>
              <a:t>By: Prof. Dr. M. Zia-ur-Rehman, </a:t>
            </a:r>
            <a:r>
              <a:rPr lang="en-US" sz="500" dirty="0">
                <a:solidFill>
                  <a:srgbClr val="FFFFFF"/>
                </a:solidFill>
                <a:hlinkClick r:id="rId2"/>
              </a:rPr>
              <a:t>scholarknowledge@gmail.com</a:t>
            </a:r>
            <a:r>
              <a:rPr lang="en-US" sz="500" dirty="0">
                <a:solidFill>
                  <a:srgbClr val="FFFFFF"/>
                </a:solidFill>
              </a:rPr>
              <a:t> </a:t>
            </a:r>
          </a:p>
        </p:txBody>
      </p:sp>
      <p:sp>
        <p:nvSpPr>
          <p:cNvPr id="6" name="TextBox 8"/>
          <p:cNvSpPr txBox="1">
            <a:spLocks noChangeArrowheads="1"/>
          </p:cNvSpPr>
          <p:nvPr/>
        </p:nvSpPr>
        <p:spPr bwMode="auto">
          <a:xfrm>
            <a:off x="7169150" y="6683141"/>
            <a:ext cx="1974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bg1"/>
                </a:solidFill>
                <a:latin typeface="Arial" charset="0"/>
                <a:ea typeface="ＭＳ Ｐゴシック" charset="0"/>
                <a:cs typeface="ＭＳ Ｐゴシック" charset="0"/>
              </a:defRPr>
            </a:lvl1pPr>
            <a:lvl2pPr marL="742950" indent="-285750" eaLnBrk="0" hangingPunct="0">
              <a:defRPr sz="3200">
                <a:solidFill>
                  <a:schemeClr val="bg1"/>
                </a:solidFill>
                <a:latin typeface="Arial" charset="0"/>
                <a:ea typeface="ＭＳ Ｐゴシック" charset="0"/>
              </a:defRPr>
            </a:lvl2pPr>
            <a:lvl3pPr marL="1143000" indent="-228600" eaLnBrk="0" hangingPunct="0">
              <a:defRPr sz="3200">
                <a:solidFill>
                  <a:schemeClr val="bg1"/>
                </a:solidFill>
                <a:latin typeface="Arial" charset="0"/>
                <a:ea typeface="ＭＳ Ｐゴシック" charset="0"/>
              </a:defRPr>
            </a:lvl3pPr>
            <a:lvl4pPr marL="1600200" indent="-228600" eaLnBrk="0" hangingPunct="0">
              <a:defRPr sz="3200">
                <a:solidFill>
                  <a:schemeClr val="bg1"/>
                </a:solidFill>
                <a:latin typeface="Arial" charset="0"/>
                <a:ea typeface="ＭＳ Ｐゴシック" charset="0"/>
              </a:defRPr>
            </a:lvl4pPr>
            <a:lvl5pPr marL="2057400" indent="-228600" eaLnBrk="0" hangingPunct="0">
              <a:defRPr sz="3200">
                <a:solidFill>
                  <a:schemeClr val="bg1"/>
                </a:solidFill>
                <a:latin typeface="Arial" charset="0"/>
                <a:ea typeface="ＭＳ Ｐゴシック" charset="0"/>
              </a:defRPr>
            </a:lvl5pPr>
            <a:lvl6pPr marL="2514600" indent="-228600" eaLnBrk="0" fontAlgn="base" hangingPunct="0">
              <a:spcBef>
                <a:spcPct val="0"/>
              </a:spcBef>
              <a:spcAft>
                <a:spcPct val="0"/>
              </a:spcAft>
              <a:defRPr sz="3200">
                <a:solidFill>
                  <a:schemeClr val="bg1"/>
                </a:solidFill>
                <a:latin typeface="Arial" charset="0"/>
                <a:ea typeface="ＭＳ Ｐゴシック" charset="0"/>
              </a:defRPr>
            </a:lvl6pPr>
            <a:lvl7pPr marL="2971800" indent="-228600" eaLnBrk="0" fontAlgn="base" hangingPunct="0">
              <a:spcBef>
                <a:spcPct val="0"/>
              </a:spcBef>
              <a:spcAft>
                <a:spcPct val="0"/>
              </a:spcAft>
              <a:defRPr sz="3200">
                <a:solidFill>
                  <a:schemeClr val="bg1"/>
                </a:solidFill>
                <a:latin typeface="Arial" charset="0"/>
                <a:ea typeface="ＭＳ Ｐゴシック" charset="0"/>
              </a:defRPr>
            </a:lvl7pPr>
            <a:lvl8pPr marL="3429000" indent="-228600" eaLnBrk="0" fontAlgn="base" hangingPunct="0">
              <a:spcBef>
                <a:spcPct val="0"/>
              </a:spcBef>
              <a:spcAft>
                <a:spcPct val="0"/>
              </a:spcAft>
              <a:defRPr sz="3200">
                <a:solidFill>
                  <a:schemeClr val="bg1"/>
                </a:solidFill>
                <a:latin typeface="Arial" charset="0"/>
                <a:ea typeface="ＭＳ Ｐゴシック" charset="0"/>
              </a:defRPr>
            </a:lvl8pPr>
            <a:lvl9pPr marL="3886200" indent="-228600" eaLnBrk="0" fontAlgn="base" hangingPunct="0">
              <a:spcBef>
                <a:spcPct val="0"/>
              </a:spcBef>
              <a:spcAft>
                <a:spcPct val="0"/>
              </a:spcAft>
              <a:defRPr sz="3200">
                <a:solidFill>
                  <a:schemeClr val="bg1"/>
                </a:solidFill>
                <a:latin typeface="Arial" charset="0"/>
                <a:ea typeface="ＭＳ Ｐゴシック" charset="0"/>
              </a:defRPr>
            </a:lvl9pPr>
          </a:lstStyle>
          <a:p>
            <a:pPr eaLnBrk="1" hangingPunct="1"/>
            <a:r>
              <a:rPr lang="en-US" sz="500">
                <a:solidFill>
                  <a:srgbClr val="FF0000"/>
                </a:solidFill>
              </a:rPr>
              <a:t>By: Prof. Dr. M. Zia-ur-Rehman, </a:t>
            </a:r>
            <a:r>
              <a:rPr lang="en-US" sz="500">
                <a:solidFill>
                  <a:srgbClr val="FFFFFF"/>
                </a:solidFill>
                <a:hlinkClick r:id="rId2"/>
              </a:rPr>
              <a:t>scholarknowledge@gmail.com</a:t>
            </a:r>
            <a:r>
              <a:rPr lang="en-US" sz="500">
                <a:solidFill>
                  <a:srgbClr val="FFFFFF"/>
                </a:solidFill>
              </a:rPr>
              <a:t> </a:t>
            </a:r>
          </a:p>
        </p:txBody>
      </p:sp>
      <p:sp>
        <p:nvSpPr>
          <p:cNvPr id="7" name="TextBox 9"/>
          <p:cNvSpPr txBox="1">
            <a:spLocks noChangeArrowheads="1"/>
          </p:cNvSpPr>
          <p:nvPr/>
        </p:nvSpPr>
        <p:spPr bwMode="auto">
          <a:xfrm>
            <a:off x="7169150" y="0"/>
            <a:ext cx="1974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bg1"/>
                </a:solidFill>
                <a:latin typeface="Arial" charset="0"/>
                <a:ea typeface="ＭＳ Ｐゴシック" charset="0"/>
                <a:cs typeface="ＭＳ Ｐゴシック" charset="0"/>
              </a:defRPr>
            </a:lvl1pPr>
            <a:lvl2pPr marL="742950" indent="-285750" eaLnBrk="0" hangingPunct="0">
              <a:defRPr sz="3200">
                <a:solidFill>
                  <a:schemeClr val="bg1"/>
                </a:solidFill>
                <a:latin typeface="Arial" charset="0"/>
                <a:ea typeface="ＭＳ Ｐゴシック" charset="0"/>
              </a:defRPr>
            </a:lvl2pPr>
            <a:lvl3pPr marL="1143000" indent="-228600" eaLnBrk="0" hangingPunct="0">
              <a:defRPr sz="3200">
                <a:solidFill>
                  <a:schemeClr val="bg1"/>
                </a:solidFill>
                <a:latin typeface="Arial" charset="0"/>
                <a:ea typeface="ＭＳ Ｐゴシック" charset="0"/>
              </a:defRPr>
            </a:lvl3pPr>
            <a:lvl4pPr marL="1600200" indent="-228600" eaLnBrk="0" hangingPunct="0">
              <a:defRPr sz="3200">
                <a:solidFill>
                  <a:schemeClr val="bg1"/>
                </a:solidFill>
                <a:latin typeface="Arial" charset="0"/>
                <a:ea typeface="ＭＳ Ｐゴシック" charset="0"/>
              </a:defRPr>
            </a:lvl4pPr>
            <a:lvl5pPr marL="2057400" indent="-228600" eaLnBrk="0" hangingPunct="0">
              <a:defRPr sz="3200">
                <a:solidFill>
                  <a:schemeClr val="bg1"/>
                </a:solidFill>
                <a:latin typeface="Arial" charset="0"/>
                <a:ea typeface="ＭＳ Ｐゴシック" charset="0"/>
              </a:defRPr>
            </a:lvl5pPr>
            <a:lvl6pPr marL="2514600" indent="-228600" eaLnBrk="0" fontAlgn="base" hangingPunct="0">
              <a:spcBef>
                <a:spcPct val="0"/>
              </a:spcBef>
              <a:spcAft>
                <a:spcPct val="0"/>
              </a:spcAft>
              <a:defRPr sz="3200">
                <a:solidFill>
                  <a:schemeClr val="bg1"/>
                </a:solidFill>
                <a:latin typeface="Arial" charset="0"/>
                <a:ea typeface="ＭＳ Ｐゴシック" charset="0"/>
              </a:defRPr>
            </a:lvl6pPr>
            <a:lvl7pPr marL="2971800" indent="-228600" eaLnBrk="0" fontAlgn="base" hangingPunct="0">
              <a:spcBef>
                <a:spcPct val="0"/>
              </a:spcBef>
              <a:spcAft>
                <a:spcPct val="0"/>
              </a:spcAft>
              <a:defRPr sz="3200">
                <a:solidFill>
                  <a:schemeClr val="bg1"/>
                </a:solidFill>
                <a:latin typeface="Arial" charset="0"/>
                <a:ea typeface="ＭＳ Ｐゴシック" charset="0"/>
              </a:defRPr>
            </a:lvl7pPr>
            <a:lvl8pPr marL="3429000" indent="-228600" eaLnBrk="0" fontAlgn="base" hangingPunct="0">
              <a:spcBef>
                <a:spcPct val="0"/>
              </a:spcBef>
              <a:spcAft>
                <a:spcPct val="0"/>
              </a:spcAft>
              <a:defRPr sz="3200">
                <a:solidFill>
                  <a:schemeClr val="bg1"/>
                </a:solidFill>
                <a:latin typeface="Arial" charset="0"/>
                <a:ea typeface="ＭＳ Ｐゴシック" charset="0"/>
              </a:defRPr>
            </a:lvl8pPr>
            <a:lvl9pPr marL="3886200" indent="-228600" eaLnBrk="0" fontAlgn="base" hangingPunct="0">
              <a:spcBef>
                <a:spcPct val="0"/>
              </a:spcBef>
              <a:spcAft>
                <a:spcPct val="0"/>
              </a:spcAft>
              <a:defRPr sz="3200">
                <a:solidFill>
                  <a:schemeClr val="bg1"/>
                </a:solidFill>
                <a:latin typeface="Arial" charset="0"/>
                <a:ea typeface="ＭＳ Ｐゴシック" charset="0"/>
              </a:defRPr>
            </a:lvl9pPr>
          </a:lstStyle>
          <a:p>
            <a:pPr eaLnBrk="1" hangingPunct="1"/>
            <a:r>
              <a:rPr lang="en-US" sz="500">
                <a:solidFill>
                  <a:srgbClr val="FF0000"/>
                </a:solidFill>
              </a:rPr>
              <a:t>By: Prof. Dr. M. Zia-ur-Rehman, </a:t>
            </a:r>
            <a:r>
              <a:rPr lang="en-US" sz="500">
                <a:solidFill>
                  <a:srgbClr val="FFFFFF"/>
                </a:solidFill>
                <a:hlinkClick r:id="rId2"/>
              </a:rPr>
              <a:t>scholarknowledge@gmail.com</a:t>
            </a:r>
            <a:r>
              <a:rPr lang="en-US" sz="500">
                <a:solidFill>
                  <a:srgbClr val="FFFFFF"/>
                </a:solidFill>
              </a:rPr>
              <a:t> </a:t>
            </a:r>
          </a:p>
        </p:txBody>
      </p:sp>
    </p:spTree>
    <p:extLst>
      <p:ext uri="{BB962C8B-B14F-4D97-AF65-F5344CB8AC3E}">
        <p14:creationId xmlns:p14="http://schemas.microsoft.com/office/powerpoint/2010/main" val="1512647097"/>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6. Latin Square</a:t>
            </a:r>
          </a:p>
          <a:p>
            <a:endParaRPr lang="en-US" dirty="0"/>
          </a:p>
        </p:txBody>
      </p:sp>
      <p:sp>
        <p:nvSpPr>
          <p:cNvPr id="4" name="TextBox 6"/>
          <p:cNvSpPr txBox="1">
            <a:spLocks noChangeArrowheads="1"/>
          </p:cNvSpPr>
          <p:nvPr/>
        </p:nvSpPr>
        <p:spPr bwMode="auto">
          <a:xfrm>
            <a:off x="0" y="-6350"/>
            <a:ext cx="1974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bg1"/>
                </a:solidFill>
                <a:latin typeface="Arial" charset="0"/>
                <a:ea typeface="ＭＳ Ｐゴシック" charset="0"/>
                <a:cs typeface="ＭＳ Ｐゴシック" charset="0"/>
              </a:defRPr>
            </a:lvl1pPr>
            <a:lvl2pPr marL="742950" indent="-285750" eaLnBrk="0" hangingPunct="0">
              <a:defRPr sz="3200">
                <a:solidFill>
                  <a:schemeClr val="bg1"/>
                </a:solidFill>
                <a:latin typeface="Arial" charset="0"/>
                <a:ea typeface="ＭＳ Ｐゴシック" charset="0"/>
              </a:defRPr>
            </a:lvl2pPr>
            <a:lvl3pPr marL="1143000" indent="-228600" eaLnBrk="0" hangingPunct="0">
              <a:defRPr sz="3200">
                <a:solidFill>
                  <a:schemeClr val="bg1"/>
                </a:solidFill>
                <a:latin typeface="Arial" charset="0"/>
                <a:ea typeface="ＭＳ Ｐゴシック" charset="0"/>
              </a:defRPr>
            </a:lvl3pPr>
            <a:lvl4pPr marL="1600200" indent="-228600" eaLnBrk="0" hangingPunct="0">
              <a:defRPr sz="3200">
                <a:solidFill>
                  <a:schemeClr val="bg1"/>
                </a:solidFill>
                <a:latin typeface="Arial" charset="0"/>
                <a:ea typeface="ＭＳ Ｐゴシック" charset="0"/>
              </a:defRPr>
            </a:lvl4pPr>
            <a:lvl5pPr marL="2057400" indent="-228600" eaLnBrk="0" hangingPunct="0">
              <a:defRPr sz="3200">
                <a:solidFill>
                  <a:schemeClr val="bg1"/>
                </a:solidFill>
                <a:latin typeface="Arial" charset="0"/>
                <a:ea typeface="ＭＳ Ｐゴシック" charset="0"/>
              </a:defRPr>
            </a:lvl5pPr>
            <a:lvl6pPr marL="2514600" indent="-228600" eaLnBrk="0" fontAlgn="base" hangingPunct="0">
              <a:spcBef>
                <a:spcPct val="0"/>
              </a:spcBef>
              <a:spcAft>
                <a:spcPct val="0"/>
              </a:spcAft>
              <a:defRPr sz="3200">
                <a:solidFill>
                  <a:schemeClr val="bg1"/>
                </a:solidFill>
                <a:latin typeface="Arial" charset="0"/>
                <a:ea typeface="ＭＳ Ｐゴシック" charset="0"/>
              </a:defRPr>
            </a:lvl6pPr>
            <a:lvl7pPr marL="2971800" indent="-228600" eaLnBrk="0" fontAlgn="base" hangingPunct="0">
              <a:spcBef>
                <a:spcPct val="0"/>
              </a:spcBef>
              <a:spcAft>
                <a:spcPct val="0"/>
              </a:spcAft>
              <a:defRPr sz="3200">
                <a:solidFill>
                  <a:schemeClr val="bg1"/>
                </a:solidFill>
                <a:latin typeface="Arial" charset="0"/>
                <a:ea typeface="ＭＳ Ｐゴシック" charset="0"/>
              </a:defRPr>
            </a:lvl7pPr>
            <a:lvl8pPr marL="3429000" indent="-228600" eaLnBrk="0" fontAlgn="base" hangingPunct="0">
              <a:spcBef>
                <a:spcPct val="0"/>
              </a:spcBef>
              <a:spcAft>
                <a:spcPct val="0"/>
              </a:spcAft>
              <a:defRPr sz="3200">
                <a:solidFill>
                  <a:schemeClr val="bg1"/>
                </a:solidFill>
                <a:latin typeface="Arial" charset="0"/>
                <a:ea typeface="ＭＳ Ｐゴシック" charset="0"/>
              </a:defRPr>
            </a:lvl8pPr>
            <a:lvl9pPr marL="3886200" indent="-228600" eaLnBrk="0" fontAlgn="base" hangingPunct="0">
              <a:spcBef>
                <a:spcPct val="0"/>
              </a:spcBef>
              <a:spcAft>
                <a:spcPct val="0"/>
              </a:spcAft>
              <a:defRPr sz="3200">
                <a:solidFill>
                  <a:schemeClr val="bg1"/>
                </a:solidFill>
                <a:latin typeface="Arial" charset="0"/>
                <a:ea typeface="ＭＳ Ｐゴシック" charset="0"/>
              </a:defRPr>
            </a:lvl9pPr>
          </a:lstStyle>
          <a:p>
            <a:pPr eaLnBrk="1" hangingPunct="1"/>
            <a:r>
              <a:rPr lang="en-US" sz="500">
                <a:solidFill>
                  <a:srgbClr val="FF0000"/>
                </a:solidFill>
              </a:rPr>
              <a:t>By: Prof. Dr. M. Zia-ur-Rehman, </a:t>
            </a:r>
            <a:r>
              <a:rPr lang="en-US" sz="500">
                <a:solidFill>
                  <a:srgbClr val="FFFFFF"/>
                </a:solidFill>
                <a:hlinkClick r:id="rId2"/>
              </a:rPr>
              <a:t>scholarknowledge@gmail.com</a:t>
            </a:r>
            <a:r>
              <a:rPr lang="en-US" sz="500">
                <a:solidFill>
                  <a:srgbClr val="FFFFFF"/>
                </a:solidFill>
              </a:rPr>
              <a:t> </a:t>
            </a:r>
          </a:p>
        </p:txBody>
      </p:sp>
      <p:sp>
        <p:nvSpPr>
          <p:cNvPr id="5" name="TextBox 7"/>
          <p:cNvSpPr txBox="1">
            <a:spLocks noChangeArrowheads="1"/>
          </p:cNvSpPr>
          <p:nvPr/>
        </p:nvSpPr>
        <p:spPr bwMode="auto">
          <a:xfrm>
            <a:off x="0" y="6654297"/>
            <a:ext cx="1974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bg1"/>
                </a:solidFill>
                <a:latin typeface="Arial" charset="0"/>
                <a:ea typeface="ＭＳ Ｐゴシック" charset="0"/>
                <a:cs typeface="ＭＳ Ｐゴシック" charset="0"/>
              </a:defRPr>
            </a:lvl1pPr>
            <a:lvl2pPr marL="742950" indent="-285750" eaLnBrk="0" hangingPunct="0">
              <a:defRPr sz="3200">
                <a:solidFill>
                  <a:schemeClr val="bg1"/>
                </a:solidFill>
                <a:latin typeface="Arial" charset="0"/>
                <a:ea typeface="ＭＳ Ｐゴシック" charset="0"/>
              </a:defRPr>
            </a:lvl2pPr>
            <a:lvl3pPr marL="1143000" indent="-228600" eaLnBrk="0" hangingPunct="0">
              <a:defRPr sz="3200">
                <a:solidFill>
                  <a:schemeClr val="bg1"/>
                </a:solidFill>
                <a:latin typeface="Arial" charset="0"/>
                <a:ea typeface="ＭＳ Ｐゴシック" charset="0"/>
              </a:defRPr>
            </a:lvl3pPr>
            <a:lvl4pPr marL="1600200" indent="-228600" eaLnBrk="0" hangingPunct="0">
              <a:defRPr sz="3200">
                <a:solidFill>
                  <a:schemeClr val="bg1"/>
                </a:solidFill>
                <a:latin typeface="Arial" charset="0"/>
                <a:ea typeface="ＭＳ Ｐゴシック" charset="0"/>
              </a:defRPr>
            </a:lvl4pPr>
            <a:lvl5pPr marL="2057400" indent="-228600" eaLnBrk="0" hangingPunct="0">
              <a:defRPr sz="3200">
                <a:solidFill>
                  <a:schemeClr val="bg1"/>
                </a:solidFill>
                <a:latin typeface="Arial" charset="0"/>
                <a:ea typeface="ＭＳ Ｐゴシック" charset="0"/>
              </a:defRPr>
            </a:lvl5pPr>
            <a:lvl6pPr marL="2514600" indent="-228600" eaLnBrk="0" fontAlgn="base" hangingPunct="0">
              <a:spcBef>
                <a:spcPct val="0"/>
              </a:spcBef>
              <a:spcAft>
                <a:spcPct val="0"/>
              </a:spcAft>
              <a:defRPr sz="3200">
                <a:solidFill>
                  <a:schemeClr val="bg1"/>
                </a:solidFill>
                <a:latin typeface="Arial" charset="0"/>
                <a:ea typeface="ＭＳ Ｐゴシック" charset="0"/>
              </a:defRPr>
            </a:lvl6pPr>
            <a:lvl7pPr marL="2971800" indent="-228600" eaLnBrk="0" fontAlgn="base" hangingPunct="0">
              <a:spcBef>
                <a:spcPct val="0"/>
              </a:spcBef>
              <a:spcAft>
                <a:spcPct val="0"/>
              </a:spcAft>
              <a:defRPr sz="3200">
                <a:solidFill>
                  <a:schemeClr val="bg1"/>
                </a:solidFill>
                <a:latin typeface="Arial" charset="0"/>
                <a:ea typeface="ＭＳ Ｐゴシック" charset="0"/>
              </a:defRPr>
            </a:lvl7pPr>
            <a:lvl8pPr marL="3429000" indent="-228600" eaLnBrk="0" fontAlgn="base" hangingPunct="0">
              <a:spcBef>
                <a:spcPct val="0"/>
              </a:spcBef>
              <a:spcAft>
                <a:spcPct val="0"/>
              </a:spcAft>
              <a:defRPr sz="3200">
                <a:solidFill>
                  <a:schemeClr val="bg1"/>
                </a:solidFill>
                <a:latin typeface="Arial" charset="0"/>
                <a:ea typeface="ＭＳ Ｐゴシック" charset="0"/>
              </a:defRPr>
            </a:lvl8pPr>
            <a:lvl9pPr marL="3886200" indent="-228600" eaLnBrk="0" fontAlgn="base" hangingPunct="0">
              <a:spcBef>
                <a:spcPct val="0"/>
              </a:spcBef>
              <a:spcAft>
                <a:spcPct val="0"/>
              </a:spcAft>
              <a:defRPr sz="3200">
                <a:solidFill>
                  <a:schemeClr val="bg1"/>
                </a:solidFill>
                <a:latin typeface="Arial" charset="0"/>
                <a:ea typeface="ＭＳ Ｐゴシック" charset="0"/>
              </a:defRPr>
            </a:lvl9pPr>
          </a:lstStyle>
          <a:p>
            <a:pPr eaLnBrk="1" hangingPunct="1"/>
            <a:r>
              <a:rPr lang="en-US" sz="500" dirty="0">
                <a:solidFill>
                  <a:srgbClr val="FF0000"/>
                </a:solidFill>
              </a:rPr>
              <a:t>By: Prof. Dr. M. Zia-ur-Rehman, </a:t>
            </a:r>
            <a:r>
              <a:rPr lang="en-US" sz="500" dirty="0">
                <a:solidFill>
                  <a:srgbClr val="FFFFFF"/>
                </a:solidFill>
                <a:hlinkClick r:id="rId2"/>
              </a:rPr>
              <a:t>scholarknowledge@gmail.com</a:t>
            </a:r>
            <a:r>
              <a:rPr lang="en-US" sz="500" dirty="0">
                <a:solidFill>
                  <a:srgbClr val="FFFFFF"/>
                </a:solidFill>
              </a:rPr>
              <a:t> </a:t>
            </a:r>
          </a:p>
        </p:txBody>
      </p:sp>
      <p:sp>
        <p:nvSpPr>
          <p:cNvPr id="6" name="TextBox 8"/>
          <p:cNvSpPr txBox="1">
            <a:spLocks noChangeArrowheads="1"/>
          </p:cNvSpPr>
          <p:nvPr/>
        </p:nvSpPr>
        <p:spPr bwMode="auto">
          <a:xfrm>
            <a:off x="7169150" y="6683141"/>
            <a:ext cx="1974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bg1"/>
                </a:solidFill>
                <a:latin typeface="Arial" charset="0"/>
                <a:ea typeface="ＭＳ Ｐゴシック" charset="0"/>
                <a:cs typeface="ＭＳ Ｐゴシック" charset="0"/>
              </a:defRPr>
            </a:lvl1pPr>
            <a:lvl2pPr marL="742950" indent="-285750" eaLnBrk="0" hangingPunct="0">
              <a:defRPr sz="3200">
                <a:solidFill>
                  <a:schemeClr val="bg1"/>
                </a:solidFill>
                <a:latin typeface="Arial" charset="0"/>
                <a:ea typeface="ＭＳ Ｐゴシック" charset="0"/>
              </a:defRPr>
            </a:lvl2pPr>
            <a:lvl3pPr marL="1143000" indent="-228600" eaLnBrk="0" hangingPunct="0">
              <a:defRPr sz="3200">
                <a:solidFill>
                  <a:schemeClr val="bg1"/>
                </a:solidFill>
                <a:latin typeface="Arial" charset="0"/>
                <a:ea typeface="ＭＳ Ｐゴシック" charset="0"/>
              </a:defRPr>
            </a:lvl3pPr>
            <a:lvl4pPr marL="1600200" indent="-228600" eaLnBrk="0" hangingPunct="0">
              <a:defRPr sz="3200">
                <a:solidFill>
                  <a:schemeClr val="bg1"/>
                </a:solidFill>
                <a:latin typeface="Arial" charset="0"/>
                <a:ea typeface="ＭＳ Ｐゴシック" charset="0"/>
              </a:defRPr>
            </a:lvl4pPr>
            <a:lvl5pPr marL="2057400" indent="-228600" eaLnBrk="0" hangingPunct="0">
              <a:defRPr sz="3200">
                <a:solidFill>
                  <a:schemeClr val="bg1"/>
                </a:solidFill>
                <a:latin typeface="Arial" charset="0"/>
                <a:ea typeface="ＭＳ Ｐゴシック" charset="0"/>
              </a:defRPr>
            </a:lvl5pPr>
            <a:lvl6pPr marL="2514600" indent="-228600" eaLnBrk="0" fontAlgn="base" hangingPunct="0">
              <a:spcBef>
                <a:spcPct val="0"/>
              </a:spcBef>
              <a:spcAft>
                <a:spcPct val="0"/>
              </a:spcAft>
              <a:defRPr sz="3200">
                <a:solidFill>
                  <a:schemeClr val="bg1"/>
                </a:solidFill>
                <a:latin typeface="Arial" charset="0"/>
                <a:ea typeface="ＭＳ Ｐゴシック" charset="0"/>
              </a:defRPr>
            </a:lvl6pPr>
            <a:lvl7pPr marL="2971800" indent="-228600" eaLnBrk="0" fontAlgn="base" hangingPunct="0">
              <a:spcBef>
                <a:spcPct val="0"/>
              </a:spcBef>
              <a:spcAft>
                <a:spcPct val="0"/>
              </a:spcAft>
              <a:defRPr sz="3200">
                <a:solidFill>
                  <a:schemeClr val="bg1"/>
                </a:solidFill>
                <a:latin typeface="Arial" charset="0"/>
                <a:ea typeface="ＭＳ Ｐゴシック" charset="0"/>
              </a:defRPr>
            </a:lvl7pPr>
            <a:lvl8pPr marL="3429000" indent="-228600" eaLnBrk="0" fontAlgn="base" hangingPunct="0">
              <a:spcBef>
                <a:spcPct val="0"/>
              </a:spcBef>
              <a:spcAft>
                <a:spcPct val="0"/>
              </a:spcAft>
              <a:defRPr sz="3200">
                <a:solidFill>
                  <a:schemeClr val="bg1"/>
                </a:solidFill>
                <a:latin typeface="Arial" charset="0"/>
                <a:ea typeface="ＭＳ Ｐゴシック" charset="0"/>
              </a:defRPr>
            </a:lvl8pPr>
            <a:lvl9pPr marL="3886200" indent="-228600" eaLnBrk="0" fontAlgn="base" hangingPunct="0">
              <a:spcBef>
                <a:spcPct val="0"/>
              </a:spcBef>
              <a:spcAft>
                <a:spcPct val="0"/>
              </a:spcAft>
              <a:defRPr sz="3200">
                <a:solidFill>
                  <a:schemeClr val="bg1"/>
                </a:solidFill>
                <a:latin typeface="Arial" charset="0"/>
                <a:ea typeface="ＭＳ Ｐゴシック" charset="0"/>
              </a:defRPr>
            </a:lvl9pPr>
          </a:lstStyle>
          <a:p>
            <a:pPr eaLnBrk="1" hangingPunct="1"/>
            <a:r>
              <a:rPr lang="en-US" sz="500">
                <a:solidFill>
                  <a:srgbClr val="FF0000"/>
                </a:solidFill>
              </a:rPr>
              <a:t>By: Prof. Dr. M. Zia-ur-Rehman, </a:t>
            </a:r>
            <a:r>
              <a:rPr lang="en-US" sz="500">
                <a:solidFill>
                  <a:srgbClr val="FFFFFF"/>
                </a:solidFill>
                <a:hlinkClick r:id="rId2"/>
              </a:rPr>
              <a:t>scholarknowledge@gmail.com</a:t>
            </a:r>
            <a:r>
              <a:rPr lang="en-US" sz="500">
                <a:solidFill>
                  <a:srgbClr val="FFFFFF"/>
                </a:solidFill>
              </a:rPr>
              <a:t> </a:t>
            </a:r>
          </a:p>
        </p:txBody>
      </p:sp>
      <p:sp>
        <p:nvSpPr>
          <p:cNvPr id="7" name="TextBox 9"/>
          <p:cNvSpPr txBox="1">
            <a:spLocks noChangeArrowheads="1"/>
          </p:cNvSpPr>
          <p:nvPr/>
        </p:nvSpPr>
        <p:spPr bwMode="auto">
          <a:xfrm>
            <a:off x="7169150" y="0"/>
            <a:ext cx="1974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bg1"/>
                </a:solidFill>
                <a:latin typeface="Arial" charset="0"/>
                <a:ea typeface="ＭＳ Ｐゴシック" charset="0"/>
                <a:cs typeface="ＭＳ Ｐゴシック" charset="0"/>
              </a:defRPr>
            </a:lvl1pPr>
            <a:lvl2pPr marL="742950" indent="-285750" eaLnBrk="0" hangingPunct="0">
              <a:defRPr sz="3200">
                <a:solidFill>
                  <a:schemeClr val="bg1"/>
                </a:solidFill>
                <a:latin typeface="Arial" charset="0"/>
                <a:ea typeface="ＭＳ Ｐゴシック" charset="0"/>
              </a:defRPr>
            </a:lvl2pPr>
            <a:lvl3pPr marL="1143000" indent="-228600" eaLnBrk="0" hangingPunct="0">
              <a:defRPr sz="3200">
                <a:solidFill>
                  <a:schemeClr val="bg1"/>
                </a:solidFill>
                <a:latin typeface="Arial" charset="0"/>
                <a:ea typeface="ＭＳ Ｐゴシック" charset="0"/>
              </a:defRPr>
            </a:lvl3pPr>
            <a:lvl4pPr marL="1600200" indent="-228600" eaLnBrk="0" hangingPunct="0">
              <a:defRPr sz="3200">
                <a:solidFill>
                  <a:schemeClr val="bg1"/>
                </a:solidFill>
                <a:latin typeface="Arial" charset="0"/>
                <a:ea typeface="ＭＳ Ｐゴシック" charset="0"/>
              </a:defRPr>
            </a:lvl4pPr>
            <a:lvl5pPr marL="2057400" indent="-228600" eaLnBrk="0" hangingPunct="0">
              <a:defRPr sz="3200">
                <a:solidFill>
                  <a:schemeClr val="bg1"/>
                </a:solidFill>
                <a:latin typeface="Arial" charset="0"/>
                <a:ea typeface="ＭＳ Ｐゴシック" charset="0"/>
              </a:defRPr>
            </a:lvl5pPr>
            <a:lvl6pPr marL="2514600" indent="-228600" eaLnBrk="0" fontAlgn="base" hangingPunct="0">
              <a:spcBef>
                <a:spcPct val="0"/>
              </a:spcBef>
              <a:spcAft>
                <a:spcPct val="0"/>
              </a:spcAft>
              <a:defRPr sz="3200">
                <a:solidFill>
                  <a:schemeClr val="bg1"/>
                </a:solidFill>
                <a:latin typeface="Arial" charset="0"/>
                <a:ea typeface="ＭＳ Ｐゴシック" charset="0"/>
              </a:defRPr>
            </a:lvl6pPr>
            <a:lvl7pPr marL="2971800" indent="-228600" eaLnBrk="0" fontAlgn="base" hangingPunct="0">
              <a:spcBef>
                <a:spcPct val="0"/>
              </a:spcBef>
              <a:spcAft>
                <a:spcPct val="0"/>
              </a:spcAft>
              <a:defRPr sz="3200">
                <a:solidFill>
                  <a:schemeClr val="bg1"/>
                </a:solidFill>
                <a:latin typeface="Arial" charset="0"/>
                <a:ea typeface="ＭＳ Ｐゴシック" charset="0"/>
              </a:defRPr>
            </a:lvl7pPr>
            <a:lvl8pPr marL="3429000" indent="-228600" eaLnBrk="0" fontAlgn="base" hangingPunct="0">
              <a:spcBef>
                <a:spcPct val="0"/>
              </a:spcBef>
              <a:spcAft>
                <a:spcPct val="0"/>
              </a:spcAft>
              <a:defRPr sz="3200">
                <a:solidFill>
                  <a:schemeClr val="bg1"/>
                </a:solidFill>
                <a:latin typeface="Arial" charset="0"/>
                <a:ea typeface="ＭＳ Ｐゴシック" charset="0"/>
              </a:defRPr>
            </a:lvl8pPr>
            <a:lvl9pPr marL="3886200" indent="-228600" eaLnBrk="0" fontAlgn="base" hangingPunct="0">
              <a:spcBef>
                <a:spcPct val="0"/>
              </a:spcBef>
              <a:spcAft>
                <a:spcPct val="0"/>
              </a:spcAft>
              <a:defRPr sz="3200">
                <a:solidFill>
                  <a:schemeClr val="bg1"/>
                </a:solidFill>
                <a:latin typeface="Arial" charset="0"/>
                <a:ea typeface="ＭＳ Ｐゴシック" charset="0"/>
              </a:defRPr>
            </a:lvl9pPr>
          </a:lstStyle>
          <a:p>
            <a:pPr eaLnBrk="1" hangingPunct="1"/>
            <a:r>
              <a:rPr lang="en-US" sz="500">
                <a:solidFill>
                  <a:srgbClr val="FF0000"/>
                </a:solidFill>
              </a:rPr>
              <a:t>By: Prof. Dr. M. Zia-ur-Rehman, </a:t>
            </a:r>
            <a:r>
              <a:rPr lang="en-US" sz="500">
                <a:solidFill>
                  <a:srgbClr val="FFFFFF"/>
                </a:solidFill>
                <a:hlinkClick r:id="rId2"/>
              </a:rPr>
              <a:t>scholarknowledge@gmail.com</a:t>
            </a:r>
            <a:r>
              <a:rPr lang="en-US" sz="500">
                <a:solidFill>
                  <a:srgbClr val="FFFFFF"/>
                </a:solidFill>
              </a:rPr>
              <a:t> </a:t>
            </a:r>
          </a:p>
        </p:txBody>
      </p:sp>
    </p:spTree>
    <p:extLst>
      <p:ext uri="{BB962C8B-B14F-4D97-AF65-F5344CB8AC3E}">
        <p14:creationId xmlns:p14="http://schemas.microsoft.com/office/powerpoint/2010/main" val="47915586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7. Factorial</a:t>
            </a:r>
          </a:p>
          <a:p>
            <a:endParaRPr lang="en-US" dirty="0"/>
          </a:p>
        </p:txBody>
      </p:sp>
      <p:sp>
        <p:nvSpPr>
          <p:cNvPr id="4" name="TextBox 6"/>
          <p:cNvSpPr txBox="1">
            <a:spLocks noChangeArrowheads="1"/>
          </p:cNvSpPr>
          <p:nvPr/>
        </p:nvSpPr>
        <p:spPr bwMode="auto">
          <a:xfrm>
            <a:off x="0" y="-6350"/>
            <a:ext cx="1974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bg1"/>
                </a:solidFill>
                <a:latin typeface="Arial" charset="0"/>
                <a:ea typeface="ＭＳ Ｐゴシック" charset="0"/>
                <a:cs typeface="ＭＳ Ｐゴシック" charset="0"/>
              </a:defRPr>
            </a:lvl1pPr>
            <a:lvl2pPr marL="742950" indent="-285750" eaLnBrk="0" hangingPunct="0">
              <a:defRPr sz="3200">
                <a:solidFill>
                  <a:schemeClr val="bg1"/>
                </a:solidFill>
                <a:latin typeface="Arial" charset="0"/>
                <a:ea typeface="ＭＳ Ｐゴシック" charset="0"/>
              </a:defRPr>
            </a:lvl2pPr>
            <a:lvl3pPr marL="1143000" indent="-228600" eaLnBrk="0" hangingPunct="0">
              <a:defRPr sz="3200">
                <a:solidFill>
                  <a:schemeClr val="bg1"/>
                </a:solidFill>
                <a:latin typeface="Arial" charset="0"/>
                <a:ea typeface="ＭＳ Ｐゴシック" charset="0"/>
              </a:defRPr>
            </a:lvl3pPr>
            <a:lvl4pPr marL="1600200" indent="-228600" eaLnBrk="0" hangingPunct="0">
              <a:defRPr sz="3200">
                <a:solidFill>
                  <a:schemeClr val="bg1"/>
                </a:solidFill>
                <a:latin typeface="Arial" charset="0"/>
                <a:ea typeface="ＭＳ Ｐゴシック" charset="0"/>
              </a:defRPr>
            </a:lvl4pPr>
            <a:lvl5pPr marL="2057400" indent="-228600" eaLnBrk="0" hangingPunct="0">
              <a:defRPr sz="3200">
                <a:solidFill>
                  <a:schemeClr val="bg1"/>
                </a:solidFill>
                <a:latin typeface="Arial" charset="0"/>
                <a:ea typeface="ＭＳ Ｐゴシック" charset="0"/>
              </a:defRPr>
            </a:lvl5pPr>
            <a:lvl6pPr marL="2514600" indent="-228600" eaLnBrk="0" fontAlgn="base" hangingPunct="0">
              <a:spcBef>
                <a:spcPct val="0"/>
              </a:spcBef>
              <a:spcAft>
                <a:spcPct val="0"/>
              </a:spcAft>
              <a:defRPr sz="3200">
                <a:solidFill>
                  <a:schemeClr val="bg1"/>
                </a:solidFill>
                <a:latin typeface="Arial" charset="0"/>
                <a:ea typeface="ＭＳ Ｐゴシック" charset="0"/>
              </a:defRPr>
            </a:lvl6pPr>
            <a:lvl7pPr marL="2971800" indent="-228600" eaLnBrk="0" fontAlgn="base" hangingPunct="0">
              <a:spcBef>
                <a:spcPct val="0"/>
              </a:spcBef>
              <a:spcAft>
                <a:spcPct val="0"/>
              </a:spcAft>
              <a:defRPr sz="3200">
                <a:solidFill>
                  <a:schemeClr val="bg1"/>
                </a:solidFill>
                <a:latin typeface="Arial" charset="0"/>
                <a:ea typeface="ＭＳ Ｐゴシック" charset="0"/>
              </a:defRPr>
            </a:lvl7pPr>
            <a:lvl8pPr marL="3429000" indent="-228600" eaLnBrk="0" fontAlgn="base" hangingPunct="0">
              <a:spcBef>
                <a:spcPct val="0"/>
              </a:spcBef>
              <a:spcAft>
                <a:spcPct val="0"/>
              </a:spcAft>
              <a:defRPr sz="3200">
                <a:solidFill>
                  <a:schemeClr val="bg1"/>
                </a:solidFill>
                <a:latin typeface="Arial" charset="0"/>
                <a:ea typeface="ＭＳ Ｐゴシック" charset="0"/>
              </a:defRPr>
            </a:lvl8pPr>
            <a:lvl9pPr marL="3886200" indent="-228600" eaLnBrk="0" fontAlgn="base" hangingPunct="0">
              <a:spcBef>
                <a:spcPct val="0"/>
              </a:spcBef>
              <a:spcAft>
                <a:spcPct val="0"/>
              </a:spcAft>
              <a:defRPr sz="3200">
                <a:solidFill>
                  <a:schemeClr val="bg1"/>
                </a:solidFill>
                <a:latin typeface="Arial" charset="0"/>
                <a:ea typeface="ＭＳ Ｐゴシック" charset="0"/>
              </a:defRPr>
            </a:lvl9pPr>
          </a:lstStyle>
          <a:p>
            <a:pPr eaLnBrk="1" hangingPunct="1"/>
            <a:r>
              <a:rPr lang="en-US" sz="500">
                <a:solidFill>
                  <a:srgbClr val="FF0000"/>
                </a:solidFill>
              </a:rPr>
              <a:t>By: Prof. Dr. M. Zia-ur-Rehman, </a:t>
            </a:r>
            <a:r>
              <a:rPr lang="en-US" sz="500">
                <a:solidFill>
                  <a:srgbClr val="FFFFFF"/>
                </a:solidFill>
                <a:hlinkClick r:id="rId2"/>
              </a:rPr>
              <a:t>scholarknowledge@gmail.com</a:t>
            </a:r>
            <a:r>
              <a:rPr lang="en-US" sz="500">
                <a:solidFill>
                  <a:srgbClr val="FFFFFF"/>
                </a:solidFill>
              </a:rPr>
              <a:t> </a:t>
            </a:r>
          </a:p>
        </p:txBody>
      </p:sp>
      <p:sp>
        <p:nvSpPr>
          <p:cNvPr id="5" name="TextBox 7"/>
          <p:cNvSpPr txBox="1">
            <a:spLocks noChangeArrowheads="1"/>
          </p:cNvSpPr>
          <p:nvPr/>
        </p:nvSpPr>
        <p:spPr bwMode="auto">
          <a:xfrm>
            <a:off x="0" y="6654297"/>
            <a:ext cx="1974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bg1"/>
                </a:solidFill>
                <a:latin typeface="Arial" charset="0"/>
                <a:ea typeface="ＭＳ Ｐゴシック" charset="0"/>
                <a:cs typeface="ＭＳ Ｐゴシック" charset="0"/>
              </a:defRPr>
            </a:lvl1pPr>
            <a:lvl2pPr marL="742950" indent="-285750" eaLnBrk="0" hangingPunct="0">
              <a:defRPr sz="3200">
                <a:solidFill>
                  <a:schemeClr val="bg1"/>
                </a:solidFill>
                <a:latin typeface="Arial" charset="0"/>
                <a:ea typeface="ＭＳ Ｐゴシック" charset="0"/>
              </a:defRPr>
            </a:lvl2pPr>
            <a:lvl3pPr marL="1143000" indent="-228600" eaLnBrk="0" hangingPunct="0">
              <a:defRPr sz="3200">
                <a:solidFill>
                  <a:schemeClr val="bg1"/>
                </a:solidFill>
                <a:latin typeface="Arial" charset="0"/>
                <a:ea typeface="ＭＳ Ｐゴシック" charset="0"/>
              </a:defRPr>
            </a:lvl3pPr>
            <a:lvl4pPr marL="1600200" indent="-228600" eaLnBrk="0" hangingPunct="0">
              <a:defRPr sz="3200">
                <a:solidFill>
                  <a:schemeClr val="bg1"/>
                </a:solidFill>
                <a:latin typeface="Arial" charset="0"/>
                <a:ea typeface="ＭＳ Ｐゴシック" charset="0"/>
              </a:defRPr>
            </a:lvl4pPr>
            <a:lvl5pPr marL="2057400" indent="-228600" eaLnBrk="0" hangingPunct="0">
              <a:defRPr sz="3200">
                <a:solidFill>
                  <a:schemeClr val="bg1"/>
                </a:solidFill>
                <a:latin typeface="Arial" charset="0"/>
                <a:ea typeface="ＭＳ Ｐゴシック" charset="0"/>
              </a:defRPr>
            </a:lvl5pPr>
            <a:lvl6pPr marL="2514600" indent="-228600" eaLnBrk="0" fontAlgn="base" hangingPunct="0">
              <a:spcBef>
                <a:spcPct val="0"/>
              </a:spcBef>
              <a:spcAft>
                <a:spcPct val="0"/>
              </a:spcAft>
              <a:defRPr sz="3200">
                <a:solidFill>
                  <a:schemeClr val="bg1"/>
                </a:solidFill>
                <a:latin typeface="Arial" charset="0"/>
                <a:ea typeface="ＭＳ Ｐゴシック" charset="0"/>
              </a:defRPr>
            </a:lvl6pPr>
            <a:lvl7pPr marL="2971800" indent="-228600" eaLnBrk="0" fontAlgn="base" hangingPunct="0">
              <a:spcBef>
                <a:spcPct val="0"/>
              </a:spcBef>
              <a:spcAft>
                <a:spcPct val="0"/>
              </a:spcAft>
              <a:defRPr sz="3200">
                <a:solidFill>
                  <a:schemeClr val="bg1"/>
                </a:solidFill>
                <a:latin typeface="Arial" charset="0"/>
                <a:ea typeface="ＭＳ Ｐゴシック" charset="0"/>
              </a:defRPr>
            </a:lvl7pPr>
            <a:lvl8pPr marL="3429000" indent="-228600" eaLnBrk="0" fontAlgn="base" hangingPunct="0">
              <a:spcBef>
                <a:spcPct val="0"/>
              </a:spcBef>
              <a:spcAft>
                <a:spcPct val="0"/>
              </a:spcAft>
              <a:defRPr sz="3200">
                <a:solidFill>
                  <a:schemeClr val="bg1"/>
                </a:solidFill>
                <a:latin typeface="Arial" charset="0"/>
                <a:ea typeface="ＭＳ Ｐゴシック" charset="0"/>
              </a:defRPr>
            </a:lvl8pPr>
            <a:lvl9pPr marL="3886200" indent="-228600" eaLnBrk="0" fontAlgn="base" hangingPunct="0">
              <a:spcBef>
                <a:spcPct val="0"/>
              </a:spcBef>
              <a:spcAft>
                <a:spcPct val="0"/>
              </a:spcAft>
              <a:defRPr sz="3200">
                <a:solidFill>
                  <a:schemeClr val="bg1"/>
                </a:solidFill>
                <a:latin typeface="Arial" charset="0"/>
                <a:ea typeface="ＭＳ Ｐゴシック" charset="0"/>
              </a:defRPr>
            </a:lvl9pPr>
          </a:lstStyle>
          <a:p>
            <a:pPr eaLnBrk="1" hangingPunct="1"/>
            <a:r>
              <a:rPr lang="en-US" sz="500" dirty="0">
                <a:solidFill>
                  <a:srgbClr val="FF0000"/>
                </a:solidFill>
              </a:rPr>
              <a:t>By: Prof. Dr. M. Zia-ur-Rehman, </a:t>
            </a:r>
            <a:r>
              <a:rPr lang="en-US" sz="500" dirty="0">
                <a:solidFill>
                  <a:srgbClr val="FFFFFF"/>
                </a:solidFill>
                <a:hlinkClick r:id="rId2"/>
              </a:rPr>
              <a:t>scholarknowledge@gmail.com</a:t>
            </a:r>
            <a:r>
              <a:rPr lang="en-US" sz="500" dirty="0">
                <a:solidFill>
                  <a:srgbClr val="FFFFFF"/>
                </a:solidFill>
              </a:rPr>
              <a:t> </a:t>
            </a:r>
          </a:p>
        </p:txBody>
      </p:sp>
      <p:sp>
        <p:nvSpPr>
          <p:cNvPr id="6" name="TextBox 8"/>
          <p:cNvSpPr txBox="1">
            <a:spLocks noChangeArrowheads="1"/>
          </p:cNvSpPr>
          <p:nvPr/>
        </p:nvSpPr>
        <p:spPr bwMode="auto">
          <a:xfrm>
            <a:off x="7169150" y="6683141"/>
            <a:ext cx="1974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bg1"/>
                </a:solidFill>
                <a:latin typeface="Arial" charset="0"/>
                <a:ea typeface="ＭＳ Ｐゴシック" charset="0"/>
                <a:cs typeface="ＭＳ Ｐゴシック" charset="0"/>
              </a:defRPr>
            </a:lvl1pPr>
            <a:lvl2pPr marL="742950" indent="-285750" eaLnBrk="0" hangingPunct="0">
              <a:defRPr sz="3200">
                <a:solidFill>
                  <a:schemeClr val="bg1"/>
                </a:solidFill>
                <a:latin typeface="Arial" charset="0"/>
                <a:ea typeface="ＭＳ Ｐゴシック" charset="0"/>
              </a:defRPr>
            </a:lvl2pPr>
            <a:lvl3pPr marL="1143000" indent="-228600" eaLnBrk="0" hangingPunct="0">
              <a:defRPr sz="3200">
                <a:solidFill>
                  <a:schemeClr val="bg1"/>
                </a:solidFill>
                <a:latin typeface="Arial" charset="0"/>
                <a:ea typeface="ＭＳ Ｐゴシック" charset="0"/>
              </a:defRPr>
            </a:lvl3pPr>
            <a:lvl4pPr marL="1600200" indent="-228600" eaLnBrk="0" hangingPunct="0">
              <a:defRPr sz="3200">
                <a:solidFill>
                  <a:schemeClr val="bg1"/>
                </a:solidFill>
                <a:latin typeface="Arial" charset="0"/>
                <a:ea typeface="ＭＳ Ｐゴシック" charset="0"/>
              </a:defRPr>
            </a:lvl4pPr>
            <a:lvl5pPr marL="2057400" indent="-228600" eaLnBrk="0" hangingPunct="0">
              <a:defRPr sz="3200">
                <a:solidFill>
                  <a:schemeClr val="bg1"/>
                </a:solidFill>
                <a:latin typeface="Arial" charset="0"/>
                <a:ea typeface="ＭＳ Ｐゴシック" charset="0"/>
              </a:defRPr>
            </a:lvl5pPr>
            <a:lvl6pPr marL="2514600" indent="-228600" eaLnBrk="0" fontAlgn="base" hangingPunct="0">
              <a:spcBef>
                <a:spcPct val="0"/>
              </a:spcBef>
              <a:spcAft>
                <a:spcPct val="0"/>
              </a:spcAft>
              <a:defRPr sz="3200">
                <a:solidFill>
                  <a:schemeClr val="bg1"/>
                </a:solidFill>
                <a:latin typeface="Arial" charset="0"/>
                <a:ea typeface="ＭＳ Ｐゴシック" charset="0"/>
              </a:defRPr>
            </a:lvl6pPr>
            <a:lvl7pPr marL="2971800" indent="-228600" eaLnBrk="0" fontAlgn="base" hangingPunct="0">
              <a:spcBef>
                <a:spcPct val="0"/>
              </a:spcBef>
              <a:spcAft>
                <a:spcPct val="0"/>
              </a:spcAft>
              <a:defRPr sz="3200">
                <a:solidFill>
                  <a:schemeClr val="bg1"/>
                </a:solidFill>
                <a:latin typeface="Arial" charset="0"/>
                <a:ea typeface="ＭＳ Ｐゴシック" charset="0"/>
              </a:defRPr>
            </a:lvl7pPr>
            <a:lvl8pPr marL="3429000" indent="-228600" eaLnBrk="0" fontAlgn="base" hangingPunct="0">
              <a:spcBef>
                <a:spcPct val="0"/>
              </a:spcBef>
              <a:spcAft>
                <a:spcPct val="0"/>
              </a:spcAft>
              <a:defRPr sz="3200">
                <a:solidFill>
                  <a:schemeClr val="bg1"/>
                </a:solidFill>
                <a:latin typeface="Arial" charset="0"/>
                <a:ea typeface="ＭＳ Ｐゴシック" charset="0"/>
              </a:defRPr>
            </a:lvl8pPr>
            <a:lvl9pPr marL="3886200" indent="-228600" eaLnBrk="0" fontAlgn="base" hangingPunct="0">
              <a:spcBef>
                <a:spcPct val="0"/>
              </a:spcBef>
              <a:spcAft>
                <a:spcPct val="0"/>
              </a:spcAft>
              <a:defRPr sz="3200">
                <a:solidFill>
                  <a:schemeClr val="bg1"/>
                </a:solidFill>
                <a:latin typeface="Arial" charset="0"/>
                <a:ea typeface="ＭＳ Ｐゴシック" charset="0"/>
              </a:defRPr>
            </a:lvl9pPr>
          </a:lstStyle>
          <a:p>
            <a:pPr eaLnBrk="1" hangingPunct="1"/>
            <a:r>
              <a:rPr lang="en-US" sz="500">
                <a:solidFill>
                  <a:srgbClr val="FF0000"/>
                </a:solidFill>
              </a:rPr>
              <a:t>By: Prof. Dr. M. Zia-ur-Rehman, </a:t>
            </a:r>
            <a:r>
              <a:rPr lang="en-US" sz="500">
                <a:solidFill>
                  <a:srgbClr val="FFFFFF"/>
                </a:solidFill>
                <a:hlinkClick r:id="rId2"/>
              </a:rPr>
              <a:t>scholarknowledge@gmail.com</a:t>
            </a:r>
            <a:r>
              <a:rPr lang="en-US" sz="500">
                <a:solidFill>
                  <a:srgbClr val="FFFFFF"/>
                </a:solidFill>
              </a:rPr>
              <a:t> </a:t>
            </a:r>
          </a:p>
        </p:txBody>
      </p:sp>
      <p:sp>
        <p:nvSpPr>
          <p:cNvPr id="7" name="TextBox 9"/>
          <p:cNvSpPr txBox="1">
            <a:spLocks noChangeArrowheads="1"/>
          </p:cNvSpPr>
          <p:nvPr/>
        </p:nvSpPr>
        <p:spPr bwMode="auto">
          <a:xfrm>
            <a:off x="7169150" y="0"/>
            <a:ext cx="1974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bg1"/>
                </a:solidFill>
                <a:latin typeface="Arial" charset="0"/>
                <a:ea typeface="ＭＳ Ｐゴシック" charset="0"/>
                <a:cs typeface="ＭＳ Ｐゴシック" charset="0"/>
              </a:defRPr>
            </a:lvl1pPr>
            <a:lvl2pPr marL="742950" indent="-285750" eaLnBrk="0" hangingPunct="0">
              <a:defRPr sz="3200">
                <a:solidFill>
                  <a:schemeClr val="bg1"/>
                </a:solidFill>
                <a:latin typeface="Arial" charset="0"/>
                <a:ea typeface="ＭＳ Ｐゴシック" charset="0"/>
              </a:defRPr>
            </a:lvl2pPr>
            <a:lvl3pPr marL="1143000" indent="-228600" eaLnBrk="0" hangingPunct="0">
              <a:defRPr sz="3200">
                <a:solidFill>
                  <a:schemeClr val="bg1"/>
                </a:solidFill>
                <a:latin typeface="Arial" charset="0"/>
                <a:ea typeface="ＭＳ Ｐゴシック" charset="0"/>
              </a:defRPr>
            </a:lvl3pPr>
            <a:lvl4pPr marL="1600200" indent="-228600" eaLnBrk="0" hangingPunct="0">
              <a:defRPr sz="3200">
                <a:solidFill>
                  <a:schemeClr val="bg1"/>
                </a:solidFill>
                <a:latin typeface="Arial" charset="0"/>
                <a:ea typeface="ＭＳ Ｐゴシック" charset="0"/>
              </a:defRPr>
            </a:lvl4pPr>
            <a:lvl5pPr marL="2057400" indent="-228600" eaLnBrk="0" hangingPunct="0">
              <a:defRPr sz="3200">
                <a:solidFill>
                  <a:schemeClr val="bg1"/>
                </a:solidFill>
                <a:latin typeface="Arial" charset="0"/>
                <a:ea typeface="ＭＳ Ｐゴシック" charset="0"/>
              </a:defRPr>
            </a:lvl5pPr>
            <a:lvl6pPr marL="2514600" indent="-228600" eaLnBrk="0" fontAlgn="base" hangingPunct="0">
              <a:spcBef>
                <a:spcPct val="0"/>
              </a:spcBef>
              <a:spcAft>
                <a:spcPct val="0"/>
              </a:spcAft>
              <a:defRPr sz="3200">
                <a:solidFill>
                  <a:schemeClr val="bg1"/>
                </a:solidFill>
                <a:latin typeface="Arial" charset="0"/>
                <a:ea typeface="ＭＳ Ｐゴシック" charset="0"/>
              </a:defRPr>
            </a:lvl6pPr>
            <a:lvl7pPr marL="2971800" indent="-228600" eaLnBrk="0" fontAlgn="base" hangingPunct="0">
              <a:spcBef>
                <a:spcPct val="0"/>
              </a:spcBef>
              <a:spcAft>
                <a:spcPct val="0"/>
              </a:spcAft>
              <a:defRPr sz="3200">
                <a:solidFill>
                  <a:schemeClr val="bg1"/>
                </a:solidFill>
                <a:latin typeface="Arial" charset="0"/>
                <a:ea typeface="ＭＳ Ｐゴシック" charset="0"/>
              </a:defRPr>
            </a:lvl7pPr>
            <a:lvl8pPr marL="3429000" indent="-228600" eaLnBrk="0" fontAlgn="base" hangingPunct="0">
              <a:spcBef>
                <a:spcPct val="0"/>
              </a:spcBef>
              <a:spcAft>
                <a:spcPct val="0"/>
              </a:spcAft>
              <a:defRPr sz="3200">
                <a:solidFill>
                  <a:schemeClr val="bg1"/>
                </a:solidFill>
                <a:latin typeface="Arial" charset="0"/>
                <a:ea typeface="ＭＳ Ｐゴシック" charset="0"/>
              </a:defRPr>
            </a:lvl8pPr>
            <a:lvl9pPr marL="3886200" indent="-228600" eaLnBrk="0" fontAlgn="base" hangingPunct="0">
              <a:spcBef>
                <a:spcPct val="0"/>
              </a:spcBef>
              <a:spcAft>
                <a:spcPct val="0"/>
              </a:spcAft>
              <a:defRPr sz="3200">
                <a:solidFill>
                  <a:schemeClr val="bg1"/>
                </a:solidFill>
                <a:latin typeface="Arial" charset="0"/>
                <a:ea typeface="ＭＳ Ｐゴシック" charset="0"/>
              </a:defRPr>
            </a:lvl9pPr>
          </a:lstStyle>
          <a:p>
            <a:pPr eaLnBrk="1" hangingPunct="1"/>
            <a:r>
              <a:rPr lang="en-US" sz="500">
                <a:solidFill>
                  <a:srgbClr val="FF0000"/>
                </a:solidFill>
              </a:rPr>
              <a:t>By: Prof. Dr. M. Zia-ur-Rehman, </a:t>
            </a:r>
            <a:r>
              <a:rPr lang="en-US" sz="500">
                <a:solidFill>
                  <a:srgbClr val="FFFFFF"/>
                </a:solidFill>
                <a:hlinkClick r:id="rId2"/>
              </a:rPr>
              <a:t>scholarknowledge@gmail.com</a:t>
            </a:r>
            <a:r>
              <a:rPr lang="en-US" sz="500">
                <a:solidFill>
                  <a:srgbClr val="FFFFFF"/>
                </a:solidFill>
              </a:rPr>
              <a:t> </a:t>
            </a:r>
          </a:p>
        </p:txBody>
      </p:sp>
    </p:spTree>
    <p:extLst>
      <p:ext uri="{BB962C8B-B14F-4D97-AF65-F5344CB8AC3E}">
        <p14:creationId xmlns:p14="http://schemas.microsoft.com/office/powerpoint/2010/main" val="285210447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Content Placeholder 2"/>
          <p:cNvSpPr>
            <a:spLocks noGrp="1"/>
          </p:cNvSpPr>
          <p:nvPr>
            <p:ph idx="1"/>
          </p:nvPr>
        </p:nvSpPr>
        <p:spPr>
          <a:xfrm>
            <a:off x="80085" y="169863"/>
            <a:ext cx="8866562" cy="6484433"/>
          </a:xfrm>
        </p:spPr>
        <p:txBody>
          <a:bodyPr>
            <a:normAutofit lnSpcReduction="10000"/>
          </a:bodyPr>
          <a:lstStyle/>
          <a:p>
            <a:pPr marL="0" indent="0" algn="ctr" eaLnBrk="1" hangingPunct="1">
              <a:buFontTx/>
              <a:buNone/>
              <a:defRPr/>
            </a:pPr>
            <a:r>
              <a:rPr lang="en-US" b="1" u="sng" dirty="0">
                <a:solidFill>
                  <a:srgbClr val="3366FF"/>
                </a:solidFill>
                <a:latin typeface="Arial" charset="0"/>
                <a:cs typeface="+mn-cs"/>
              </a:rPr>
              <a:t>After this lecture </a:t>
            </a:r>
            <a:endParaRPr lang="en-US" b="1" u="sng" dirty="0" smtClean="0">
              <a:solidFill>
                <a:srgbClr val="3366FF"/>
              </a:solidFill>
              <a:latin typeface="Arial" charset="0"/>
              <a:cs typeface="+mn-cs"/>
            </a:endParaRPr>
          </a:p>
          <a:p>
            <a:pPr marL="0" indent="0" algn="ctr" eaLnBrk="1" hangingPunct="1">
              <a:buFontTx/>
              <a:buNone/>
              <a:defRPr/>
            </a:pPr>
            <a:r>
              <a:rPr lang="en-US" b="1" u="sng" dirty="0" smtClean="0">
                <a:solidFill>
                  <a:srgbClr val="3366FF"/>
                </a:solidFill>
                <a:latin typeface="Arial" charset="0"/>
                <a:cs typeface="+mn-cs"/>
              </a:rPr>
              <a:t>The learners would </a:t>
            </a:r>
            <a:r>
              <a:rPr lang="en-US" b="1" u="sng" dirty="0">
                <a:solidFill>
                  <a:srgbClr val="3366FF"/>
                </a:solidFill>
                <a:latin typeface="Arial" charset="0"/>
                <a:cs typeface="+mn-cs"/>
              </a:rPr>
              <a:t>be able </a:t>
            </a:r>
            <a:endParaRPr lang="en-US" b="1" u="sng" dirty="0" smtClean="0">
              <a:solidFill>
                <a:srgbClr val="3366FF"/>
              </a:solidFill>
              <a:latin typeface="Arial" charset="0"/>
              <a:cs typeface="+mn-cs"/>
            </a:endParaRPr>
          </a:p>
          <a:p>
            <a:pPr marL="0" indent="0" algn="ctr" eaLnBrk="1" hangingPunct="1">
              <a:buFontTx/>
              <a:buNone/>
              <a:defRPr/>
            </a:pPr>
            <a:r>
              <a:rPr lang="en-US" b="1" u="sng" dirty="0" smtClean="0">
                <a:solidFill>
                  <a:srgbClr val="3366FF"/>
                </a:solidFill>
                <a:latin typeface="Arial" charset="0"/>
                <a:cs typeface="+mn-cs"/>
              </a:rPr>
              <a:t>to </a:t>
            </a:r>
            <a:r>
              <a:rPr lang="en-US" b="1" u="sng" dirty="0">
                <a:solidFill>
                  <a:srgbClr val="3366FF"/>
                </a:solidFill>
                <a:latin typeface="Arial" charset="0"/>
                <a:cs typeface="+mn-cs"/>
              </a:rPr>
              <a:t>understand: </a:t>
            </a:r>
            <a:endParaRPr lang="en-US" b="1" u="sng" dirty="0" smtClean="0">
              <a:solidFill>
                <a:srgbClr val="3366FF"/>
              </a:solidFill>
              <a:latin typeface="Arial" charset="0"/>
              <a:cs typeface="+mn-cs"/>
            </a:endParaRPr>
          </a:p>
          <a:p>
            <a:pPr eaLnBrk="1" hangingPunct="1">
              <a:defRPr/>
            </a:pPr>
            <a:endParaRPr lang="en-US" dirty="0" smtClean="0">
              <a:solidFill>
                <a:srgbClr val="3366FF"/>
              </a:solidFill>
              <a:latin typeface="Arial" charset="0"/>
              <a:cs typeface="+mn-cs"/>
            </a:endParaRPr>
          </a:p>
          <a:p>
            <a:pPr eaLnBrk="1" hangingPunct="1">
              <a:defRPr/>
            </a:pPr>
            <a:r>
              <a:rPr lang="en-US" dirty="0" smtClean="0">
                <a:solidFill>
                  <a:srgbClr val="3366FF"/>
                </a:solidFill>
                <a:latin typeface="Arial" charset="0"/>
                <a:cs typeface="+mn-cs"/>
              </a:rPr>
              <a:t>Lab and field experiments</a:t>
            </a:r>
          </a:p>
          <a:p>
            <a:pPr eaLnBrk="1" hangingPunct="1">
              <a:defRPr/>
            </a:pPr>
            <a:r>
              <a:rPr lang="en-US" dirty="0" smtClean="0">
                <a:solidFill>
                  <a:srgbClr val="3366FF"/>
                </a:solidFill>
                <a:latin typeface="Arial" charset="0"/>
              </a:rPr>
              <a:t>Controlling the contaminating variables</a:t>
            </a:r>
          </a:p>
          <a:p>
            <a:pPr eaLnBrk="1" hangingPunct="1">
              <a:defRPr/>
            </a:pPr>
            <a:r>
              <a:rPr lang="en-US" dirty="0" smtClean="0">
                <a:solidFill>
                  <a:srgbClr val="3366FF"/>
                </a:solidFill>
                <a:latin typeface="Arial" charset="0"/>
                <a:cs typeface="+mn-cs"/>
              </a:rPr>
              <a:t>Internal and external validity </a:t>
            </a:r>
          </a:p>
          <a:p>
            <a:pPr eaLnBrk="1" hangingPunct="1">
              <a:defRPr/>
            </a:pPr>
            <a:r>
              <a:rPr lang="en-US" dirty="0" smtClean="0">
                <a:solidFill>
                  <a:srgbClr val="3366FF"/>
                </a:solidFill>
                <a:latin typeface="Arial" charset="0"/>
              </a:rPr>
              <a:t>Trade off between internal and external validity</a:t>
            </a:r>
          </a:p>
          <a:p>
            <a:pPr eaLnBrk="1" hangingPunct="1">
              <a:defRPr/>
            </a:pPr>
            <a:r>
              <a:rPr lang="en-US" dirty="0" smtClean="0">
                <a:solidFill>
                  <a:srgbClr val="3366FF"/>
                </a:solidFill>
                <a:latin typeface="Arial" charset="0"/>
                <a:cs typeface="+mn-cs"/>
              </a:rPr>
              <a:t>Factors affecting internal and external validity</a:t>
            </a:r>
          </a:p>
          <a:p>
            <a:pPr>
              <a:defRPr/>
            </a:pPr>
            <a:r>
              <a:rPr lang="en-US" dirty="0">
                <a:solidFill>
                  <a:srgbClr val="3366FF"/>
                </a:solidFill>
                <a:latin typeface="Arial" charset="0"/>
              </a:rPr>
              <a:t>Various types of Experimental </a:t>
            </a:r>
            <a:r>
              <a:rPr lang="en-US" dirty="0" smtClean="0">
                <a:solidFill>
                  <a:srgbClr val="3366FF"/>
                </a:solidFill>
                <a:latin typeface="Arial" charset="0"/>
              </a:rPr>
              <a:t>Designs</a:t>
            </a:r>
            <a:r>
              <a:rPr lang="en-US" dirty="0" smtClean="0">
                <a:solidFill>
                  <a:srgbClr val="3366FF"/>
                </a:solidFill>
                <a:latin typeface="Arial" charset="0"/>
                <a:cs typeface="+mn-cs"/>
              </a:rPr>
              <a:t> </a:t>
            </a:r>
          </a:p>
          <a:p>
            <a:pPr eaLnBrk="1" hangingPunct="1">
              <a:defRPr/>
            </a:pPr>
            <a:r>
              <a:rPr lang="en-US" dirty="0" smtClean="0">
                <a:solidFill>
                  <a:srgbClr val="3366FF"/>
                </a:solidFill>
                <a:latin typeface="Arial" charset="0"/>
              </a:rPr>
              <a:t>Ethical issues in experimental research</a:t>
            </a:r>
          </a:p>
          <a:p>
            <a:pPr eaLnBrk="1" hangingPunct="1">
              <a:defRPr/>
            </a:pPr>
            <a:endParaRPr lang="en-US" dirty="0">
              <a:solidFill>
                <a:srgbClr val="3366FF"/>
              </a:solidFill>
              <a:latin typeface="Arial" charset="0"/>
              <a:cs typeface="+mn-cs"/>
            </a:endParaRPr>
          </a:p>
        </p:txBody>
      </p:sp>
      <p:sp>
        <p:nvSpPr>
          <p:cNvPr id="14338" name="TextBox 6"/>
          <p:cNvSpPr txBox="1">
            <a:spLocks noChangeArrowheads="1"/>
          </p:cNvSpPr>
          <p:nvPr/>
        </p:nvSpPr>
        <p:spPr bwMode="auto">
          <a:xfrm>
            <a:off x="0" y="-6350"/>
            <a:ext cx="1974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bg1"/>
                </a:solidFill>
                <a:latin typeface="Arial" charset="0"/>
                <a:ea typeface="ＭＳ Ｐゴシック" charset="0"/>
                <a:cs typeface="ＭＳ Ｐゴシック" charset="0"/>
              </a:defRPr>
            </a:lvl1pPr>
            <a:lvl2pPr marL="742950" indent="-285750" eaLnBrk="0" hangingPunct="0">
              <a:defRPr sz="3200">
                <a:solidFill>
                  <a:schemeClr val="bg1"/>
                </a:solidFill>
                <a:latin typeface="Arial" charset="0"/>
                <a:ea typeface="ＭＳ Ｐゴシック" charset="0"/>
              </a:defRPr>
            </a:lvl2pPr>
            <a:lvl3pPr marL="1143000" indent="-228600" eaLnBrk="0" hangingPunct="0">
              <a:defRPr sz="3200">
                <a:solidFill>
                  <a:schemeClr val="bg1"/>
                </a:solidFill>
                <a:latin typeface="Arial" charset="0"/>
                <a:ea typeface="ＭＳ Ｐゴシック" charset="0"/>
              </a:defRPr>
            </a:lvl3pPr>
            <a:lvl4pPr marL="1600200" indent="-228600" eaLnBrk="0" hangingPunct="0">
              <a:defRPr sz="3200">
                <a:solidFill>
                  <a:schemeClr val="bg1"/>
                </a:solidFill>
                <a:latin typeface="Arial" charset="0"/>
                <a:ea typeface="ＭＳ Ｐゴシック" charset="0"/>
              </a:defRPr>
            </a:lvl4pPr>
            <a:lvl5pPr marL="2057400" indent="-228600" eaLnBrk="0" hangingPunct="0">
              <a:defRPr sz="3200">
                <a:solidFill>
                  <a:schemeClr val="bg1"/>
                </a:solidFill>
                <a:latin typeface="Arial" charset="0"/>
                <a:ea typeface="ＭＳ Ｐゴシック" charset="0"/>
              </a:defRPr>
            </a:lvl5pPr>
            <a:lvl6pPr marL="2514600" indent="-228600" eaLnBrk="0" fontAlgn="base" hangingPunct="0">
              <a:spcBef>
                <a:spcPct val="0"/>
              </a:spcBef>
              <a:spcAft>
                <a:spcPct val="0"/>
              </a:spcAft>
              <a:defRPr sz="3200">
                <a:solidFill>
                  <a:schemeClr val="bg1"/>
                </a:solidFill>
                <a:latin typeface="Arial" charset="0"/>
                <a:ea typeface="ＭＳ Ｐゴシック" charset="0"/>
              </a:defRPr>
            </a:lvl6pPr>
            <a:lvl7pPr marL="2971800" indent="-228600" eaLnBrk="0" fontAlgn="base" hangingPunct="0">
              <a:spcBef>
                <a:spcPct val="0"/>
              </a:spcBef>
              <a:spcAft>
                <a:spcPct val="0"/>
              </a:spcAft>
              <a:defRPr sz="3200">
                <a:solidFill>
                  <a:schemeClr val="bg1"/>
                </a:solidFill>
                <a:latin typeface="Arial" charset="0"/>
                <a:ea typeface="ＭＳ Ｐゴシック" charset="0"/>
              </a:defRPr>
            </a:lvl7pPr>
            <a:lvl8pPr marL="3429000" indent="-228600" eaLnBrk="0" fontAlgn="base" hangingPunct="0">
              <a:spcBef>
                <a:spcPct val="0"/>
              </a:spcBef>
              <a:spcAft>
                <a:spcPct val="0"/>
              </a:spcAft>
              <a:defRPr sz="3200">
                <a:solidFill>
                  <a:schemeClr val="bg1"/>
                </a:solidFill>
                <a:latin typeface="Arial" charset="0"/>
                <a:ea typeface="ＭＳ Ｐゴシック" charset="0"/>
              </a:defRPr>
            </a:lvl8pPr>
            <a:lvl9pPr marL="3886200" indent="-228600" eaLnBrk="0" fontAlgn="base" hangingPunct="0">
              <a:spcBef>
                <a:spcPct val="0"/>
              </a:spcBef>
              <a:spcAft>
                <a:spcPct val="0"/>
              </a:spcAft>
              <a:defRPr sz="3200">
                <a:solidFill>
                  <a:schemeClr val="bg1"/>
                </a:solidFill>
                <a:latin typeface="Arial" charset="0"/>
                <a:ea typeface="ＭＳ Ｐゴシック" charset="0"/>
              </a:defRPr>
            </a:lvl9pPr>
          </a:lstStyle>
          <a:p>
            <a:pPr eaLnBrk="1" hangingPunct="1"/>
            <a:r>
              <a:rPr lang="en-US" sz="500">
                <a:solidFill>
                  <a:srgbClr val="FF0000"/>
                </a:solidFill>
              </a:rPr>
              <a:t>By: Prof. Dr. M. Zia-ur-Rehman, </a:t>
            </a:r>
            <a:r>
              <a:rPr lang="en-US" sz="500">
                <a:solidFill>
                  <a:srgbClr val="FFFFFF"/>
                </a:solidFill>
                <a:hlinkClick r:id="rId2"/>
              </a:rPr>
              <a:t>scholarknowledge@gmail.com</a:t>
            </a:r>
            <a:r>
              <a:rPr lang="en-US" sz="500">
                <a:solidFill>
                  <a:srgbClr val="FFFFFF"/>
                </a:solidFill>
              </a:rPr>
              <a:t> </a:t>
            </a:r>
          </a:p>
        </p:txBody>
      </p:sp>
      <p:sp>
        <p:nvSpPr>
          <p:cNvPr id="14339" name="TextBox 7"/>
          <p:cNvSpPr txBox="1">
            <a:spLocks noChangeArrowheads="1"/>
          </p:cNvSpPr>
          <p:nvPr/>
        </p:nvSpPr>
        <p:spPr bwMode="auto">
          <a:xfrm>
            <a:off x="0" y="6654297"/>
            <a:ext cx="1974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bg1"/>
                </a:solidFill>
                <a:latin typeface="Arial" charset="0"/>
                <a:ea typeface="ＭＳ Ｐゴシック" charset="0"/>
                <a:cs typeface="ＭＳ Ｐゴシック" charset="0"/>
              </a:defRPr>
            </a:lvl1pPr>
            <a:lvl2pPr marL="742950" indent="-285750" eaLnBrk="0" hangingPunct="0">
              <a:defRPr sz="3200">
                <a:solidFill>
                  <a:schemeClr val="bg1"/>
                </a:solidFill>
                <a:latin typeface="Arial" charset="0"/>
                <a:ea typeface="ＭＳ Ｐゴシック" charset="0"/>
              </a:defRPr>
            </a:lvl2pPr>
            <a:lvl3pPr marL="1143000" indent="-228600" eaLnBrk="0" hangingPunct="0">
              <a:defRPr sz="3200">
                <a:solidFill>
                  <a:schemeClr val="bg1"/>
                </a:solidFill>
                <a:latin typeface="Arial" charset="0"/>
                <a:ea typeface="ＭＳ Ｐゴシック" charset="0"/>
              </a:defRPr>
            </a:lvl3pPr>
            <a:lvl4pPr marL="1600200" indent="-228600" eaLnBrk="0" hangingPunct="0">
              <a:defRPr sz="3200">
                <a:solidFill>
                  <a:schemeClr val="bg1"/>
                </a:solidFill>
                <a:latin typeface="Arial" charset="0"/>
                <a:ea typeface="ＭＳ Ｐゴシック" charset="0"/>
              </a:defRPr>
            </a:lvl4pPr>
            <a:lvl5pPr marL="2057400" indent="-228600" eaLnBrk="0" hangingPunct="0">
              <a:defRPr sz="3200">
                <a:solidFill>
                  <a:schemeClr val="bg1"/>
                </a:solidFill>
                <a:latin typeface="Arial" charset="0"/>
                <a:ea typeface="ＭＳ Ｐゴシック" charset="0"/>
              </a:defRPr>
            </a:lvl5pPr>
            <a:lvl6pPr marL="2514600" indent="-228600" eaLnBrk="0" fontAlgn="base" hangingPunct="0">
              <a:spcBef>
                <a:spcPct val="0"/>
              </a:spcBef>
              <a:spcAft>
                <a:spcPct val="0"/>
              </a:spcAft>
              <a:defRPr sz="3200">
                <a:solidFill>
                  <a:schemeClr val="bg1"/>
                </a:solidFill>
                <a:latin typeface="Arial" charset="0"/>
                <a:ea typeface="ＭＳ Ｐゴシック" charset="0"/>
              </a:defRPr>
            </a:lvl6pPr>
            <a:lvl7pPr marL="2971800" indent="-228600" eaLnBrk="0" fontAlgn="base" hangingPunct="0">
              <a:spcBef>
                <a:spcPct val="0"/>
              </a:spcBef>
              <a:spcAft>
                <a:spcPct val="0"/>
              </a:spcAft>
              <a:defRPr sz="3200">
                <a:solidFill>
                  <a:schemeClr val="bg1"/>
                </a:solidFill>
                <a:latin typeface="Arial" charset="0"/>
                <a:ea typeface="ＭＳ Ｐゴシック" charset="0"/>
              </a:defRPr>
            </a:lvl7pPr>
            <a:lvl8pPr marL="3429000" indent="-228600" eaLnBrk="0" fontAlgn="base" hangingPunct="0">
              <a:spcBef>
                <a:spcPct val="0"/>
              </a:spcBef>
              <a:spcAft>
                <a:spcPct val="0"/>
              </a:spcAft>
              <a:defRPr sz="3200">
                <a:solidFill>
                  <a:schemeClr val="bg1"/>
                </a:solidFill>
                <a:latin typeface="Arial" charset="0"/>
                <a:ea typeface="ＭＳ Ｐゴシック" charset="0"/>
              </a:defRPr>
            </a:lvl8pPr>
            <a:lvl9pPr marL="3886200" indent="-228600" eaLnBrk="0" fontAlgn="base" hangingPunct="0">
              <a:spcBef>
                <a:spcPct val="0"/>
              </a:spcBef>
              <a:spcAft>
                <a:spcPct val="0"/>
              </a:spcAft>
              <a:defRPr sz="3200">
                <a:solidFill>
                  <a:schemeClr val="bg1"/>
                </a:solidFill>
                <a:latin typeface="Arial" charset="0"/>
                <a:ea typeface="ＭＳ Ｐゴシック" charset="0"/>
              </a:defRPr>
            </a:lvl9pPr>
          </a:lstStyle>
          <a:p>
            <a:pPr eaLnBrk="1" hangingPunct="1"/>
            <a:r>
              <a:rPr lang="en-US" sz="500" dirty="0">
                <a:solidFill>
                  <a:srgbClr val="FF0000"/>
                </a:solidFill>
              </a:rPr>
              <a:t>By: Prof. Dr. M. Zia-ur-Rehman, </a:t>
            </a:r>
            <a:r>
              <a:rPr lang="en-US" sz="500" dirty="0">
                <a:solidFill>
                  <a:srgbClr val="FFFFFF"/>
                </a:solidFill>
                <a:hlinkClick r:id="rId2"/>
              </a:rPr>
              <a:t>scholarknowledge@gmail.com</a:t>
            </a:r>
            <a:r>
              <a:rPr lang="en-US" sz="500" dirty="0">
                <a:solidFill>
                  <a:srgbClr val="FFFFFF"/>
                </a:solidFill>
              </a:rPr>
              <a:t> </a:t>
            </a:r>
          </a:p>
        </p:txBody>
      </p:sp>
      <p:sp>
        <p:nvSpPr>
          <p:cNvPr id="14340" name="TextBox 8"/>
          <p:cNvSpPr txBox="1">
            <a:spLocks noChangeArrowheads="1"/>
          </p:cNvSpPr>
          <p:nvPr/>
        </p:nvSpPr>
        <p:spPr bwMode="auto">
          <a:xfrm>
            <a:off x="7169150" y="6683141"/>
            <a:ext cx="1974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bg1"/>
                </a:solidFill>
                <a:latin typeface="Arial" charset="0"/>
                <a:ea typeface="ＭＳ Ｐゴシック" charset="0"/>
                <a:cs typeface="ＭＳ Ｐゴシック" charset="0"/>
              </a:defRPr>
            </a:lvl1pPr>
            <a:lvl2pPr marL="742950" indent="-285750" eaLnBrk="0" hangingPunct="0">
              <a:defRPr sz="3200">
                <a:solidFill>
                  <a:schemeClr val="bg1"/>
                </a:solidFill>
                <a:latin typeface="Arial" charset="0"/>
                <a:ea typeface="ＭＳ Ｐゴシック" charset="0"/>
              </a:defRPr>
            </a:lvl2pPr>
            <a:lvl3pPr marL="1143000" indent="-228600" eaLnBrk="0" hangingPunct="0">
              <a:defRPr sz="3200">
                <a:solidFill>
                  <a:schemeClr val="bg1"/>
                </a:solidFill>
                <a:latin typeface="Arial" charset="0"/>
                <a:ea typeface="ＭＳ Ｐゴシック" charset="0"/>
              </a:defRPr>
            </a:lvl3pPr>
            <a:lvl4pPr marL="1600200" indent="-228600" eaLnBrk="0" hangingPunct="0">
              <a:defRPr sz="3200">
                <a:solidFill>
                  <a:schemeClr val="bg1"/>
                </a:solidFill>
                <a:latin typeface="Arial" charset="0"/>
                <a:ea typeface="ＭＳ Ｐゴシック" charset="0"/>
              </a:defRPr>
            </a:lvl4pPr>
            <a:lvl5pPr marL="2057400" indent="-228600" eaLnBrk="0" hangingPunct="0">
              <a:defRPr sz="3200">
                <a:solidFill>
                  <a:schemeClr val="bg1"/>
                </a:solidFill>
                <a:latin typeface="Arial" charset="0"/>
                <a:ea typeface="ＭＳ Ｐゴシック" charset="0"/>
              </a:defRPr>
            </a:lvl5pPr>
            <a:lvl6pPr marL="2514600" indent="-228600" eaLnBrk="0" fontAlgn="base" hangingPunct="0">
              <a:spcBef>
                <a:spcPct val="0"/>
              </a:spcBef>
              <a:spcAft>
                <a:spcPct val="0"/>
              </a:spcAft>
              <a:defRPr sz="3200">
                <a:solidFill>
                  <a:schemeClr val="bg1"/>
                </a:solidFill>
                <a:latin typeface="Arial" charset="0"/>
                <a:ea typeface="ＭＳ Ｐゴシック" charset="0"/>
              </a:defRPr>
            </a:lvl6pPr>
            <a:lvl7pPr marL="2971800" indent="-228600" eaLnBrk="0" fontAlgn="base" hangingPunct="0">
              <a:spcBef>
                <a:spcPct val="0"/>
              </a:spcBef>
              <a:spcAft>
                <a:spcPct val="0"/>
              </a:spcAft>
              <a:defRPr sz="3200">
                <a:solidFill>
                  <a:schemeClr val="bg1"/>
                </a:solidFill>
                <a:latin typeface="Arial" charset="0"/>
                <a:ea typeface="ＭＳ Ｐゴシック" charset="0"/>
              </a:defRPr>
            </a:lvl7pPr>
            <a:lvl8pPr marL="3429000" indent="-228600" eaLnBrk="0" fontAlgn="base" hangingPunct="0">
              <a:spcBef>
                <a:spcPct val="0"/>
              </a:spcBef>
              <a:spcAft>
                <a:spcPct val="0"/>
              </a:spcAft>
              <a:defRPr sz="3200">
                <a:solidFill>
                  <a:schemeClr val="bg1"/>
                </a:solidFill>
                <a:latin typeface="Arial" charset="0"/>
                <a:ea typeface="ＭＳ Ｐゴシック" charset="0"/>
              </a:defRPr>
            </a:lvl8pPr>
            <a:lvl9pPr marL="3886200" indent="-228600" eaLnBrk="0" fontAlgn="base" hangingPunct="0">
              <a:spcBef>
                <a:spcPct val="0"/>
              </a:spcBef>
              <a:spcAft>
                <a:spcPct val="0"/>
              </a:spcAft>
              <a:defRPr sz="3200">
                <a:solidFill>
                  <a:schemeClr val="bg1"/>
                </a:solidFill>
                <a:latin typeface="Arial" charset="0"/>
                <a:ea typeface="ＭＳ Ｐゴシック" charset="0"/>
              </a:defRPr>
            </a:lvl9pPr>
          </a:lstStyle>
          <a:p>
            <a:pPr eaLnBrk="1" hangingPunct="1"/>
            <a:r>
              <a:rPr lang="en-US" sz="500">
                <a:solidFill>
                  <a:srgbClr val="FF0000"/>
                </a:solidFill>
              </a:rPr>
              <a:t>By: Prof. Dr. M. Zia-ur-Rehman, </a:t>
            </a:r>
            <a:r>
              <a:rPr lang="en-US" sz="500">
                <a:solidFill>
                  <a:srgbClr val="FFFFFF"/>
                </a:solidFill>
                <a:hlinkClick r:id="rId2"/>
              </a:rPr>
              <a:t>scholarknowledge@gmail.com</a:t>
            </a:r>
            <a:r>
              <a:rPr lang="en-US" sz="500">
                <a:solidFill>
                  <a:srgbClr val="FFFFFF"/>
                </a:solidFill>
              </a:rPr>
              <a:t> </a:t>
            </a:r>
          </a:p>
        </p:txBody>
      </p:sp>
      <p:sp>
        <p:nvSpPr>
          <p:cNvPr id="14341" name="TextBox 9"/>
          <p:cNvSpPr txBox="1">
            <a:spLocks noChangeArrowheads="1"/>
          </p:cNvSpPr>
          <p:nvPr/>
        </p:nvSpPr>
        <p:spPr bwMode="auto">
          <a:xfrm>
            <a:off x="7169150" y="0"/>
            <a:ext cx="1974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bg1"/>
                </a:solidFill>
                <a:latin typeface="Arial" charset="0"/>
                <a:ea typeface="ＭＳ Ｐゴシック" charset="0"/>
                <a:cs typeface="ＭＳ Ｐゴシック" charset="0"/>
              </a:defRPr>
            </a:lvl1pPr>
            <a:lvl2pPr marL="742950" indent="-285750" eaLnBrk="0" hangingPunct="0">
              <a:defRPr sz="3200">
                <a:solidFill>
                  <a:schemeClr val="bg1"/>
                </a:solidFill>
                <a:latin typeface="Arial" charset="0"/>
                <a:ea typeface="ＭＳ Ｐゴシック" charset="0"/>
              </a:defRPr>
            </a:lvl2pPr>
            <a:lvl3pPr marL="1143000" indent="-228600" eaLnBrk="0" hangingPunct="0">
              <a:defRPr sz="3200">
                <a:solidFill>
                  <a:schemeClr val="bg1"/>
                </a:solidFill>
                <a:latin typeface="Arial" charset="0"/>
                <a:ea typeface="ＭＳ Ｐゴシック" charset="0"/>
              </a:defRPr>
            </a:lvl3pPr>
            <a:lvl4pPr marL="1600200" indent="-228600" eaLnBrk="0" hangingPunct="0">
              <a:defRPr sz="3200">
                <a:solidFill>
                  <a:schemeClr val="bg1"/>
                </a:solidFill>
                <a:latin typeface="Arial" charset="0"/>
                <a:ea typeface="ＭＳ Ｐゴシック" charset="0"/>
              </a:defRPr>
            </a:lvl4pPr>
            <a:lvl5pPr marL="2057400" indent="-228600" eaLnBrk="0" hangingPunct="0">
              <a:defRPr sz="3200">
                <a:solidFill>
                  <a:schemeClr val="bg1"/>
                </a:solidFill>
                <a:latin typeface="Arial" charset="0"/>
                <a:ea typeface="ＭＳ Ｐゴシック" charset="0"/>
              </a:defRPr>
            </a:lvl5pPr>
            <a:lvl6pPr marL="2514600" indent="-228600" eaLnBrk="0" fontAlgn="base" hangingPunct="0">
              <a:spcBef>
                <a:spcPct val="0"/>
              </a:spcBef>
              <a:spcAft>
                <a:spcPct val="0"/>
              </a:spcAft>
              <a:defRPr sz="3200">
                <a:solidFill>
                  <a:schemeClr val="bg1"/>
                </a:solidFill>
                <a:latin typeface="Arial" charset="0"/>
                <a:ea typeface="ＭＳ Ｐゴシック" charset="0"/>
              </a:defRPr>
            </a:lvl6pPr>
            <a:lvl7pPr marL="2971800" indent="-228600" eaLnBrk="0" fontAlgn="base" hangingPunct="0">
              <a:spcBef>
                <a:spcPct val="0"/>
              </a:spcBef>
              <a:spcAft>
                <a:spcPct val="0"/>
              </a:spcAft>
              <a:defRPr sz="3200">
                <a:solidFill>
                  <a:schemeClr val="bg1"/>
                </a:solidFill>
                <a:latin typeface="Arial" charset="0"/>
                <a:ea typeface="ＭＳ Ｐゴシック" charset="0"/>
              </a:defRPr>
            </a:lvl7pPr>
            <a:lvl8pPr marL="3429000" indent="-228600" eaLnBrk="0" fontAlgn="base" hangingPunct="0">
              <a:spcBef>
                <a:spcPct val="0"/>
              </a:spcBef>
              <a:spcAft>
                <a:spcPct val="0"/>
              </a:spcAft>
              <a:defRPr sz="3200">
                <a:solidFill>
                  <a:schemeClr val="bg1"/>
                </a:solidFill>
                <a:latin typeface="Arial" charset="0"/>
                <a:ea typeface="ＭＳ Ｐゴシック" charset="0"/>
              </a:defRPr>
            </a:lvl8pPr>
            <a:lvl9pPr marL="3886200" indent="-228600" eaLnBrk="0" fontAlgn="base" hangingPunct="0">
              <a:spcBef>
                <a:spcPct val="0"/>
              </a:spcBef>
              <a:spcAft>
                <a:spcPct val="0"/>
              </a:spcAft>
              <a:defRPr sz="3200">
                <a:solidFill>
                  <a:schemeClr val="bg1"/>
                </a:solidFill>
                <a:latin typeface="Arial" charset="0"/>
                <a:ea typeface="ＭＳ Ｐゴシック" charset="0"/>
              </a:defRPr>
            </a:lvl9pPr>
          </a:lstStyle>
          <a:p>
            <a:pPr eaLnBrk="1" hangingPunct="1"/>
            <a:r>
              <a:rPr lang="en-US" sz="500">
                <a:solidFill>
                  <a:srgbClr val="FF0000"/>
                </a:solidFill>
              </a:rPr>
              <a:t>By: Prof. Dr. M. Zia-ur-Rehman, </a:t>
            </a:r>
            <a:r>
              <a:rPr lang="en-US" sz="500">
                <a:solidFill>
                  <a:srgbClr val="FFFFFF"/>
                </a:solidFill>
                <a:hlinkClick r:id="rId2"/>
              </a:rPr>
              <a:t>scholarknowledge@gmail.com</a:t>
            </a:r>
            <a:r>
              <a:rPr lang="en-US" sz="500">
                <a:solidFill>
                  <a:srgbClr val="FFFFFF"/>
                </a:solidFill>
              </a:rPr>
              <a:t> </a:t>
            </a:r>
          </a:p>
        </p:txBody>
      </p:sp>
    </p:spTree>
    <p:extLst>
      <p:ext uri="{BB962C8B-B14F-4D97-AF65-F5344CB8AC3E}">
        <p14:creationId xmlns:p14="http://schemas.microsoft.com/office/powerpoint/2010/main" val="3456329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 calcmode="lin" valueType="num">
                                      <p:cBhvr>
                                        <p:cTn id="7" dur="2300" fill="hold"/>
                                        <p:tgtEl>
                                          <p:spTgt spid="2051">
                                            <p:txEl>
                                              <p:pRg st="0" end="0"/>
                                            </p:txEl>
                                          </p:spTgt>
                                        </p:tgtEl>
                                        <p:attrNameLst>
                                          <p:attrName>ppt_w</p:attrName>
                                        </p:attrNameLst>
                                      </p:cBhvr>
                                      <p:tavLst>
                                        <p:tav tm="0">
                                          <p:val>
                                            <p:fltVal val="0"/>
                                          </p:val>
                                        </p:tav>
                                        <p:tav tm="100000">
                                          <p:val>
                                            <p:strVal val="#ppt_w"/>
                                          </p:val>
                                        </p:tav>
                                      </p:tavLst>
                                    </p:anim>
                                    <p:anim calcmode="lin" valueType="num">
                                      <p:cBhvr>
                                        <p:cTn id="8" dur="2300" fill="hold"/>
                                        <p:tgtEl>
                                          <p:spTgt spid="2051">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2300"/>
                            </p:stCondLst>
                            <p:childTnLst>
                              <p:par>
                                <p:cTn id="10" presetID="23" presetClass="entr" presetSubtype="16" fill="hold" nodeType="afterEffect">
                                  <p:stCondLst>
                                    <p:cond delay="0"/>
                                  </p:stCondLst>
                                  <p:childTnLst>
                                    <p:set>
                                      <p:cBhvr>
                                        <p:cTn id="11" dur="1" fill="hold">
                                          <p:stCondLst>
                                            <p:cond delay="0"/>
                                          </p:stCondLst>
                                        </p:cTn>
                                        <p:tgtEl>
                                          <p:spTgt spid="2051">
                                            <p:txEl>
                                              <p:pRg st="1" end="1"/>
                                            </p:txEl>
                                          </p:spTgt>
                                        </p:tgtEl>
                                        <p:attrNameLst>
                                          <p:attrName>style.visibility</p:attrName>
                                        </p:attrNameLst>
                                      </p:cBhvr>
                                      <p:to>
                                        <p:strVal val="visible"/>
                                      </p:to>
                                    </p:set>
                                    <p:anim calcmode="lin" valueType="num">
                                      <p:cBhvr>
                                        <p:cTn id="12" dur="2300" fill="hold"/>
                                        <p:tgtEl>
                                          <p:spTgt spid="2051">
                                            <p:txEl>
                                              <p:pRg st="1" end="1"/>
                                            </p:txEl>
                                          </p:spTgt>
                                        </p:tgtEl>
                                        <p:attrNameLst>
                                          <p:attrName>ppt_w</p:attrName>
                                        </p:attrNameLst>
                                      </p:cBhvr>
                                      <p:tavLst>
                                        <p:tav tm="0">
                                          <p:val>
                                            <p:fltVal val="0"/>
                                          </p:val>
                                        </p:tav>
                                        <p:tav tm="100000">
                                          <p:val>
                                            <p:strVal val="#ppt_w"/>
                                          </p:val>
                                        </p:tav>
                                      </p:tavLst>
                                    </p:anim>
                                    <p:anim calcmode="lin" valueType="num">
                                      <p:cBhvr>
                                        <p:cTn id="13" dur="2300" fill="hold"/>
                                        <p:tgtEl>
                                          <p:spTgt spid="2051">
                                            <p:txEl>
                                              <p:pRg st="1" end="1"/>
                                            </p:txEl>
                                          </p:spTgt>
                                        </p:tgtEl>
                                        <p:attrNameLst>
                                          <p:attrName>ppt_h</p:attrName>
                                        </p:attrNameLst>
                                      </p:cBhvr>
                                      <p:tavLst>
                                        <p:tav tm="0">
                                          <p:val>
                                            <p:fltVal val="0"/>
                                          </p:val>
                                        </p:tav>
                                        <p:tav tm="100000">
                                          <p:val>
                                            <p:strVal val="#ppt_h"/>
                                          </p:val>
                                        </p:tav>
                                      </p:tavLst>
                                    </p:anim>
                                  </p:childTnLst>
                                </p:cTn>
                              </p:par>
                            </p:childTnLst>
                          </p:cTn>
                        </p:par>
                        <p:par>
                          <p:cTn id="14" fill="hold">
                            <p:stCondLst>
                              <p:cond delay="4600"/>
                            </p:stCondLst>
                            <p:childTnLst>
                              <p:par>
                                <p:cTn id="15" presetID="23" presetClass="entr" presetSubtype="16" fill="hold" nodeType="afterEffect">
                                  <p:stCondLst>
                                    <p:cond delay="0"/>
                                  </p:stCondLst>
                                  <p:childTnLst>
                                    <p:set>
                                      <p:cBhvr>
                                        <p:cTn id="16" dur="1" fill="hold">
                                          <p:stCondLst>
                                            <p:cond delay="0"/>
                                          </p:stCondLst>
                                        </p:cTn>
                                        <p:tgtEl>
                                          <p:spTgt spid="2051">
                                            <p:txEl>
                                              <p:pRg st="2" end="2"/>
                                            </p:txEl>
                                          </p:spTgt>
                                        </p:tgtEl>
                                        <p:attrNameLst>
                                          <p:attrName>style.visibility</p:attrName>
                                        </p:attrNameLst>
                                      </p:cBhvr>
                                      <p:to>
                                        <p:strVal val="visible"/>
                                      </p:to>
                                    </p:set>
                                    <p:anim calcmode="lin" valueType="num">
                                      <p:cBhvr>
                                        <p:cTn id="17" dur="2300" fill="hold"/>
                                        <p:tgtEl>
                                          <p:spTgt spid="2051">
                                            <p:txEl>
                                              <p:pRg st="2" end="2"/>
                                            </p:txEl>
                                          </p:spTgt>
                                        </p:tgtEl>
                                        <p:attrNameLst>
                                          <p:attrName>ppt_w</p:attrName>
                                        </p:attrNameLst>
                                      </p:cBhvr>
                                      <p:tavLst>
                                        <p:tav tm="0">
                                          <p:val>
                                            <p:fltVal val="0"/>
                                          </p:val>
                                        </p:tav>
                                        <p:tav tm="100000">
                                          <p:val>
                                            <p:strVal val="#ppt_w"/>
                                          </p:val>
                                        </p:tav>
                                      </p:tavLst>
                                    </p:anim>
                                    <p:anim calcmode="lin" valueType="num">
                                      <p:cBhvr>
                                        <p:cTn id="18" dur="2300" fill="hold"/>
                                        <p:tgtEl>
                                          <p:spTgt spid="2051">
                                            <p:txEl>
                                              <p:pRg st="2" end="2"/>
                                            </p:txEl>
                                          </p:spTgt>
                                        </p:tgtEl>
                                        <p:attrNameLst>
                                          <p:attrName>ppt_h</p:attrName>
                                        </p:attrNameLst>
                                      </p:cBhvr>
                                      <p:tavLst>
                                        <p:tav tm="0">
                                          <p:val>
                                            <p:fltVal val="0"/>
                                          </p:val>
                                        </p:tav>
                                        <p:tav tm="100000">
                                          <p:val>
                                            <p:strVal val="#ppt_h"/>
                                          </p:val>
                                        </p:tav>
                                      </p:tavLst>
                                    </p:anim>
                                  </p:childTnLst>
                                </p:cTn>
                              </p:par>
                            </p:childTnLst>
                          </p:cTn>
                        </p:par>
                        <p:par>
                          <p:cTn id="19" fill="hold">
                            <p:stCondLst>
                              <p:cond delay="6900"/>
                            </p:stCondLst>
                            <p:childTnLst>
                              <p:par>
                                <p:cTn id="20" presetID="23" presetClass="entr" presetSubtype="16" fill="hold" nodeType="afterEffect">
                                  <p:stCondLst>
                                    <p:cond delay="0"/>
                                  </p:stCondLst>
                                  <p:childTnLst>
                                    <p:set>
                                      <p:cBhvr>
                                        <p:cTn id="21" dur="1" fill="hold">
                                          <p:stCondLst>
                                            <p:cond delay="0"/>
                                          </p:stCondLst>
                                        </p:cTn>
                                        <p:tgtEl>
                                          <p:spTgt spid="2051">
                                            <p:txEl>
                                              <p:pRg st="4" end="4"/>
                                            </p:txEl>
                                          </p:spTgt>
                                        </p:tgtEl>
                                        <p:attrNameLst>
                                          <p:attrName>style.visibility</p:attrName>
                                        </p:attrNameLst>
                                      </p:cBhvr>
                                      <p:to>
                                        <p:strVal val="visible"/>
                                      </p:to>
                                    </p:set>
                                    <p:anim calcmode="lin" valueType="num">
                                      <p:cBhvr>
                                        <p:cTn id="22" dur="2300" fill="hold"/>
                                        <p:tgtEl>
                                          <p:spTgt spid="2051">
                                            <p:txEl>
                                              <p:pRg st="4" end="4"/>
                                            </p:txEl>
                                          </p:spTgt>
                                        </p:tgtEl>
                                        <p:attrNameLst>
                                          <p:attrName>ppt_w</p:attrName>
                                        </p:attrNameLst>
                                      </p:cBhvr>
                                      <p:tavLst>
                                        <p:tav tm="0">
                                          <p:val>
                                            <p:fltVal val="0"/>
                                          </p:val>
                                        </p:tav>
                                        <p:tav tm="100000">
                                          <p:val>
                                            <p:strVal val="#ppt_w"/>
                                          </p:val>
                                        </p:tav>
                                      </p:tavLst>
                                    </p:anim>
                                    <p:anim calcmode="lin" valueType="num">
                                      <p:cBhvr>
                                        <p:cTn id="23" dur="2300" fill="hold"/>
                                        <p:tgtEl>
                                          <p:spTgt spid="2051">
                                            <p:txEl>
                                              <p:pRg st="4" end="4"/>
                                            </p:txEl>
                                          </p:spTgt>
                                        </p:tgtEl>
                                        <p:attrNameLst>
                                          <p:attrName>ppt_h</p:attrName>
                                        </p:attrNameLst>
                                      </p:cBhvr>
                                      <p:tavLst>
                                        <p:tav tm="0">
                                          <p:val>
                                            <p:fltVal val="0"/>
                                          </p:val>
                                        </p:tav>
                                        <p:tav tm="100000">
                                          <p:val>
                                            <p:strVal val="#ppt_h"/>
                                          </p:val>
                                        </p:tav>
                                      </p:tavLst>
                                    </p:anim>
                                  </p:childTnLst>
                                </p:cTn>
                              </p:par>
                            </p:childTnLst>
                          </p:cTn>
                        </p:par>
                        <p:par>
                          <p:cTn id="24" fill="hold">
                            <p:stCondLst>
                              <p:cond delay="9200"/>
                            </p:stCondLst>
                            <p:childTnLst>
                              <p:par>
                                <p:cTn id="25" presetID="23" presetClass="entr" presetSubtype="16" fill="hold" nodeType="afterEffect">
                                  <p:stCondLst>
                                    <p:cond delay="0"/>
                                  </p:stCondLst>
                                  <p:childTnLst>
                                    <p:set>
                                      <p:cBhvr>
                                        <p:cTn id="26" dur="1" fill="hold">
                                          <p:stCondLst>
                                            <p:cond delay="0"/>
                                          </p:stCondLst>
                                        </p:cTn>
                                        <p:tgtEl>
                                          <p:spTgt spid="2051">
                                            <p:txEl>
                                              <p:pRg st="5" end="5"/>
                                            </p:txEl>
                                          </p:spTgt>
                                        </p:tgtEl>
                                        <p:attrNameLst>
                                          <p:attrName>style.visibility</p:attrName>
                                        </p:attrNameLst>
                                      </p:cBhvr>
                                      <p:to>
                                        <p:strVal val="visible"/>
                                      </p:to>
                                    </p:set>
                                    <p:anim calcmode="lin" valueType="num">
                                      <p:cBhvr>
                                        <p:cTn id="27" dur="2300" fill="hold"/>
                                        <p:tgtEl>
                                          <p:spTgt spid="2051">
                                            <p:txEl>
                                              <p:pRg st="5" end="5"/>
                                            </p:txEl>
                                          </p:spTgt>
                                        </p:tgtEl>
                                        <p:attrNameLst>
                                          <p:attrName>ppt_w</p:attrName>
                                        </p:attrNameLst>
                                      </p:cBhvr>
                                      <p:tavLst>
                                        <p:tav tm="0">
                                          <p:val>
                                            <p:fltVal val="0"/>
                                          </p:val>
                                        </p:tav>
                                        <p:tav tm="100000">
                                          <p:val>
                                            <p:strVal val="#ppt_w"/>
                                          </p:val>
                                        </p:tav>
                                      </p:tavLst>
                                    </p:anim>
                                    <p:anim calcmode="lin" valueType="num">
                                      <p:cBhvr>
                                        <p:cTn id="28" dur="2300" fill="hold"/>
                                        <p:tgtEl>
                                          <p:spTgt spid="2051">
                                            <p:txEl>
                                              <p:pRg st="5" end="5"/>
                                            </p:txEl>
                                          </p:spTgt>
                                        </p:tgtEl>
                                        <p:attrNameLst>
                                          <p:attrName>ppt_h</p:attrName>
                                        </p:attrNameLst>
                                      </p:cBhvr>
                                      <p:tavLst>
                                        <p:tav tm="0">
                                          <p:val>
                                            <p:fltVal val="0"/>
                                          </p:val>
                                        </p:tav>
                                        <p:tav tm="100000">
                                          <p:val>
                                            <p:strVal val="#ppt_h"/>
                                          </p:val>
                                        </p:tav>
                                      </p:tavLst>
                                    </p:anim>
                                  </p:childTnLst>
                                </p:cTn>
                              </p:par>
                            </p:childTnLst>
                          </p:cTn>
                        </p:par>
                        <p:par>
                          <p:cTn id="29" fill="hold">
                            <p:stCondLst>
                              <p:cond delay="11500"/>
                            </p:stCondLst>
                            <p:childTnLst>
                              <p:par>
                                <p:cTn id="30" presetID="23" presetClass="entr" presetSubtype="16" fill="hold" nodeType="afterEffect">
                                  <p:stCondLst>
                                    <p:cond delay="0"/>
                                  </p:stCondLst>
                                  <p:childTnLst>
                                    <p:set>
                                      <p:cBhvr>
                                        <p:cTn id="31" dur="1" fill="hold">
                                          <p:stCondLst>
                                            <p:cond delay="0"/>
                                          </p:stCondLst>
                                        </p:cTn>
                                        <p:tgtEl>
                                          <p:spTgt spid="2051">
                                            <p:txEl>
                                              <p:pRg st="6" end="6"/>
                                            </p:txEl>
                                          </p:spTgt>
                                        </p:tgtEl>
                                        <p:attrNameLst>
                                          <p:attrName>style.visibility</p:attrName>
                                        </p:attrNameLst>
                                      </p:cBhvr>
                                      <p:to>
                                        <p:strVal val="visible"/>
                                      </p:to>
                                    </p:set>
                                    <p:anim calcmode="lin" valueType="num">
                                      <p:cBhvr>
                                        <p:cTn id="32" dur="2300" fill="hold"/>
                                        <p:tgtEl>
                                          <p:spTgt spid="2051">
                                            <p:txEl>
                                              <p:pRg st="6" end="6"/>
                                            </p:txEl>
                                          </p:spTgt>
                                        </p:tgtEl>
                                        <p:attrNameLst>
                                          <p:attrName>ppt_w</p:attrName>
                                        </p:attrNameLst>
                                      </p:cBhvr>
                                      <p:tavLst>
                                        <p:tav tm="0">
                                          <p:val>
                                            <p:fltVal val="0"/>
                                          </p:val>
                                        </p:tav>
                                        <p:tav tm="100000">
                                          <p:val>
                                            <p:strVal val="#ppt_w"/>
                                          </p:val>
                                        </p:tav>
                                      </p:tavLst>
                                    </p:anim>
                                    <p:anim calcmode="lin" valueType="num">
                                      <p:cBhvr>
                                        <p:cTn id="33" dur="2300" fill="hold"/>
                                        <p:tgtEl>
                                          <p:spTgt spid="2051">
                                            <p:txEl>
                                              <p:pRg st="6" end="6"/>
                                            </p:txEl>
                                          </p:spTgt>
                                        </p:tgtEl>
                                        <p:attrNameLst>
                                          <p:attrName>ppt_h</p:attrName>
                                        </p:attrNameLst>
                                      </p:cBhvr>
                                      <p:tavLst>
                                        <p:tav tm="0">
                                          <p:val>
                                            <p:fltVal val="0"/>
                                          </p:val>
                                        </p:tav>
                                        <p:tav tm="100000">
                                          <p:val>
                                            <p:strVal val="#ppt_h"/>
                                          </p:val>
                                        </p:tav>
                                      </p:tavLst>
                                    </p:anim>
                                  </p:childTnLst>
                                </p:cTn>
                              </p:par>
                            </p:childTnLst>
                          </p:cTn>
                        </p:par>
                        <p:par>
                          <p:cTn id="34" fill="hold">
                            <p:stCondLst>
                              <p:cond delay="13800"/>
                            </p:stCondLst>
                            <p:childTnLst>
                              <p:par>
                                <p:cTn id="35" presetID="23" presetClass="entr" presetSubtype="16" fill="hold" nodeType="afterEffect">
                                  <p:stCondLst>
                                    <p:cond delay="0"/>
                                  </p:stCondLst>
                                  <p:childTnLst>
                                    <p:set>
                                      <p:cBhvr>
                                        <p:cTn id="36" dur="1" fill="hold">
                                          <p:stCondLst>
                                            <p:cond delay="0"/>
                                          </p:stCondLst>
                                        </p:cTn>
                                        <p:tgtEl>
                                          <p:spTgt spid="2051">
                                            <p:txEl>
                                              <p:pRg st="7" end="7"/>
                                            </p:txEl>
                                          </p:spTgt>
                                        </p:tgtEl>
                                        <p:attrNameLst>
                                          <p:attrName>style.visibility</p:attrName>
                                        </p:attrNameLst>
                                      </p:cBhvr>
                                      <p:to>
                                        <p:strVal val="visible"/>
                                      </p:to>
                                    </p:set>
                                    <p:anim calcmode="lin" valueType="num">
                                      <p:cBhvr>
                                        <p:cTn id="37" dur="2300" fill="hold"/>
                                        <p:tgtEl>
                                          <p:spTgt spid="2051">
                                            <p:txEl>
                                              <p:pRg st="7" end="7"/>
                                            </p:txEl>
                                          </p:spTgt>
                                        </p:tgtEl>
                                        <p:attrNameLst>
                                          <p:attrName>ppt_w</p:attrName>
                                        </p:attrNameLst>
                                      </p:cBhvr>
                                      <p:tavLst>
                                        <p:tav tm="0">
                                          <p:val>
                                            <p:fltVal val="0"/>
                                          </p:val>
                                        </p:tav>
                                        <p:tav tm="100000">
                                          <p:val>
                                            <p:strVal val="#ppt_w"/>
                                          </p:val>
                                        </p:tav>
                                      </p:tavLst>
                                    </p:anim>
                                    <p:anim calcmode="lin" valueType="num">
                                      <p:cBhvr>
                                        <p:cTn id="38" dur="2300" fill="hold"/>
                                        <p:tgtEl>
                                          <p:spTgt spid="2051">
                                            <p:txEl>
                                              <p:pRg st="7" end="7"/>
                                            </p:txEl>
                                          </p:spTgt>
                                        </p:tgtEl>
                                        <p:attrNameLst>
                                          <p:attrName>ppt_h</p:attrName>
                                        </p:attrNameLst>
                                      </p:cBhvr>
                                      <p:tavLst>
                                        <p:tav tm="0">
                                          <p:val>
                                            <p:fltVal val="0"/>
                                          </p:val>
                                        </p:tav>
                                        <p:tav tm="100000">
                                          <p:val>
                                            <p:strVal val="#ppt_h"/>
                                          </p:val>
                                        </p:tav>
                                      </p:tavLst>
                                    </p:anim>
                                  </p:childTnLst>
                                </p:cTn>
                              </p:par>
                            </p:childTnLst>
                          </p:cTn>
                        </p:par>
                        <p:par>
                          <p:cTn id="39" fill="hold">
                            <p:stCondLst>
                              <p:cond delay="16100"/>
                            </p:stCondLst>
                            <p:childTnLst>
                              <p:par>
                                <p:cTn id="40" presetID="23" presetClass="entr" presetSubtype="16" fill="hold" nodeType="afterEffect">
                                  <p:stCondLst>
                                    <p:cond delay="0"/>
                                  </p:stCondLst>
                                  <p:childTnLst>
                                    <p:set>
                                      <p:cBhvr>
                                        <p:cTn id="41" dur="1" fill="hold">
                                          <p:stCondLst>
                                            <p:cond delay="0"/>
                                          </p:stCondLst>
                                        </p:cTn>
                                        <p:tgtEl>
                                          <p:spTgt spid="2051">
                                            <p:txEl>
                                              <p:pRg st="8" end="8"/>
                                            </p:txEl>
                                          </p:spTgt>
                                        </p:tgtEl>
                                        <p:attrNameLst>
                                          <p:attrName>style.visibility</p:attrName>
                                        </p:attrNameLst>
                                      </p:cBhvr>
                                      <p:to>
                                        <p:strVal val="visible"/>
                                      </p:to>
                                    </p:set>
                                    <p:anim calcmode="lin" valueType="num">
                                      <p:cBhvr>
                                        <p:cTn id="42" dur="2300" fill="hold"/>
                                        <p:tgtEl>
                                          <p:spTgt spid="2051">
                                            <p:txEl>
                                              <p:pRg st="8" end="8"/>
                                            </p:txEl>
                                          </p:spTgt>
                                        </p:tgtEl>
                                        <p:attrNameLst>
                                          <p:attrName>ppt_w</p:attrName>
                                        </p:attrNameLst>
                                      </p:cBhvr>
                                      <p:tavLst>
                                        <p:tav tm="0">
                                          <p:val>
                                            <p:fltVal val="0"/>
                                          </p:val>
                                        </p:tav>
                                        <p:tav tm="100000">
                                          <p:val>
                                            <p:strVal val="#ppt_w"/>
                                          </p:val>
                                        </p:tav>
                                      </p:tavLst>
                                    </p:anim>
                                    <p:anim calcmode="lin" valueType="num">
                                      <p:cBhvr>
                                        <p:cTn id="43" dur="2300" fill="hold"/>
                                        <p:tgtEl>
                                          <p:spTgt spid="2051">
                                            <p:txEl>
                                              <p:pRg st="8" end="8"/>
                                            </p:txEl>
                                          </p:spTgt>
                                        </p:tgtEl>
                                        <p:attrNameLst>
                                          <p:attrName>ppt_h</p:attrName>
                                        </p:attrNameLst>
                                      </p:cBhvr>
                                      <p:tavLst>
                                        <p:tav tm="0">
                                          <p:val>
                                            <p:fltVal val="0"/>
                                          </p:val>
                                        </p:tav>
                                        <p:tav tm="100000">
                                          <p:val>
                                            <p:strVal val="#ppt_h"/>
                                          </p:val>
                                        </p:tav>
                                      </p:tavLst>
                                    </p:anim>
                                  </p:childTnLst>
                                </p:cTn>
                              </p:par>
                            </p:childTnLst>
                          </p:cTn>
                        </p:par>
                        <p:par>
                          <p:cTn id="44" fill="hold">
                            <p:stCondLst>
                              <p:cond delay="18400"/>
                            </p:stCondLst>
                            <p:childTnLst>
                              <p:par>
                                <p:cTn id="45" presetID="23" presetClass="entr" presetSubtype="16" fill="hold" nodeType="afterEffect">
                                  <p:stCondLst>
                                    <p:cond delay="0"/>
                                  </p:stCondLst>
                                  <p:childTnLst>
                                    <p:set>
                                      <p:cBhvr>
                                        <p:cTn id="46" dur="1" fill="hold">
                                          <p:stCondLst>
                                            <p:cond delay="0"/>
                                          </p:stCondLst>
                                        </p:cTn>
                                        <p:tgtEl>
                                          <p:spTgt spid="2051">
                                            <p:txEl>
                                              <p:pRg st="9" end="9"/>
                                            </p:txEl>
                                          </p:spTgt>
                                        </p:tgtEl>
                                        <p:attrNameLst>
                                          <p:attrName>style.visibility</p:attrName>
                                        </p:attrNameLst>
                                      </p:cBhvr>
                                      <p:to>
                                        <p:strVal val="visible"/>
                                      </p:to>
                                    </p:set>
                                    <p:anim calcmode="lin" valueType="num">
                                      <p:cBhvr>
                                        <p:cTn id="47" dur="2300" fill="hold"/>
                                        <p:tgtEl>
                                          <p:spTgt spid="2051">
                                            <p:txEl>
                                              <p:pRg st="9" end="9"/>
                                            </p:txEl>
                                          </p:spTgt>
                                        </p:tgtEl>
                                        <p:attrNameLst>
                                          <p:attrName>ppt_w</p:attrName>
                                        </p:attrNameLst>
                                      </p:cBhvr>
                                      <p:tavLst>
                                        <p:tav tm="0">
                                          <p:val>
                                            <p:fltVal val="0"/>
                                          </p:val>
                                        </p:tav>
                                        <p:tav tm="100000">
                                          <p:val>
                                            <p:strVal val="#ppt_w"/>
                                          </p:val>
                                        </p:tav>
                                      </p:tavLst>
                                    </p:anim>
                                    <p:anim calcmode="lin" valueType="num">
                                      <p:cBhvr>
                                        <p:cTn id="48" dur="2300" fill="hold"/>
                                        <p:tgtEl>
                                          <p:spTgt spid="2051">
                                            <p:txEl>
                                              <p:pRg st="9" end="9"/>
                                            </p:txEl>
                                          </p:spTgt>
                                        </p:tgtEl>
                                        <p:attrNameLst>
                                          <p:attrName>ppt_h</p:attrName>
                                        </p:attrNameLst>
                                      </p:cBhvr>
                                      <p:tavLst>
                                        <p:tav tm="0">
                                          <p:val>
                                            <p:fltVal val="0"/>
                                          </p:val>
                                        </p:tav>
                                        <p:tav tm="100000">
                                          <p:val>
                                            <p:strVal val="#ppt_h"/>
                                          </p:val>
                                        </p:tav>
                                      </p:tavLst>
                                    </p:anim>
                                  </p:childTnLst>
                                </p:cTn>
                              </p:par>
                            </p:childTnLst>
                          </p:cTn>
                        </p:par>
                        <p:par>
                          <p:cTn id="49" fill="hold">
                            <p:stCondLst>
                              <p:cond delay="20700"/>
                            </p:stCondLst>
                            <p:childTnLst>
                              <p:par>
                                <p:cTn id="50" presetID="23" presetClass="entr" presetSubtype="16" fill="hold" nodeType="afterEffect">
                                  <p:stCondLst>
                                    <p:cond delay="0"/>
                                  </p:stCondLst>
                                  <p:childTnLst>
                                    <p:set>
                                      <p:cBhvr>
                                        <p:cTn id="51" dur="1" fill="hold">
                                          <p:stCondLst>
                                            <p:cond delay="0"/>
                                          </p:stCondLst>
                                        </p:cTn>
                                        <p:tgtEl>
                                          <p:spTgt spid="2051">
                                            <p:txEl>
                                              <p:pRg st="10" end="10"/>
                                            </p:txEl>
                                          </p:spTgt>
                                        </p:tgtEl>
                                        <p:attrNameLst>
                                          <p:attrName>style.visibility</p:attrName>
                                        </p:attrNameLst>
                                      </p:cBhvr>
                                      <p:to>
                                        <p:strVal val="visible"/>
                                      </p:to>
                                    </p:set>
                                    <p:anim calcmode="lin" valueType="num">
                                      <p:cBhvr>
                                        <p:cTn id="52" dur="2300" fill="hold"/>
                                        <p:tgtEl>
                                          <p:spTgt spid="2051">
                                            <p:txEl>
                                              <p:pRg st="10" end="10"/>
                                            </p:txEl>
                                          </p:spTgt>
                                        </p:tgtEl>
                                        <p:attrNameLst>
                                          <p:attrName>ppt_w</p:attrName>
                                        </p:attrNameLst>
                                      </p:cBhvr>
                                      <p:tavLst>
                                        <p:tav tm="0">
                                          <p:val>
                                            <p:fltVal val="0"/>
                                          </p:val>
                                        </p:tav>
                                        <p:tav tm="100000">
                                          <p:val>
                                            <p:strVal val="#ppt_w"/>
                                          </p:val>
                                        </p:tav>
                                      </p:tavLst>
                                    </p:anim>
                                    <p:anim calcmode="lin" valueType="num">
                                      <p:cBhvr>
                                        <p:cTn id="53" dur="2300" fill="hold"/>
                                        <p:tgtEl>
                                          <p:spTgt spid="2051">
                                            <p:txEl>
                                              <p:pRg st="10" end="1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3366FF"/>
                </a:solidFill>
                <a:latin typeface="Arial" charset="0"/>
              </a:rPr>
              <a:t>Ethical issues in experimental research</a:t>
            </a:r>
            <a:br>
              <a:rPr lang="en-US" dirty="0" smtClean="0">
                <a:solidFill>
                  <a:srgbClr val="3366FF"/>
                </a:solidFill>
                <a:latin typeface="Arial" charset="0"/>
              </a:rPr>
            </a:b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368318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dirty="0" smtClean="0">
                <a:solidFill>
                  <a:srgbClr val="3366FF"/>
                </a:solidFill>
                <a:latin typeface="Arial" charset="0"/>
              </a:rPr>
              <a:t>Experimental Designs</a:t>
            </a:r>
            <a:r>
              <a:rPr lang="en-US" sz="6000" dirty="0">
                <a:solidFill>
                  <a:srgbClr val="3366FF"/>
                </a:solidFill>
                <a:latin typeface="Arial" charset="0"/>
              </a:rPr>
              <a:t/>
            </a:r>
            <a:br>
              <a:rPr lang="en-US" sz="6000" dirty="0">
                <a:solidFill>
                  <a:srgbClr val="3366FF"/>
                </a:solidFill>
                <a:latin typeface="Arial" charset="0"/>
              </a:rPr>
            </a:br>
            <a:endParaRPr lang="en-US" dirty="0"/>
          </a:p>
        </p:txBody>
      </p:sp>
      <p:sp>
        <p:nvSpPr>
          <p:cNvPr id="3" name="Content Placeholder 2"/>
          <p:cNvSpPr>
            <a:spLocks noGrp="1"/>
          </p:cNvSpPr>
          <p:nvPr>
            <p:ph idx="1"/>
          </p:nvPr>
        </p:nvSpPr>
        <p:spPr>
          <a:xfrm>
            <a:off x="125848" y="995448"/>
            <a:ext cx="8560952" cy="5130716"/>
          </a:xfrm>
        </p:spPr>
        <p:txBody>
          <a:bodyPr>
            <a:normAutofit/>
          </a:bodyPr>
          <a:lstStyle/>
          <a:p>
            <a:pPr marL="0" indent="0">
              <a:buNone/>
            </a:pPr>
            <a:r>
              <a:rPr lang="en-US" sz="2800" dirty="0" smtClean="0"/>
              <a:t>The experimental designs fall into two categories:</a:t>
            </a:r>
          </a:p>
          <a:p>
            <a:pPr marL="0" indent="0">
              <a:buNone/>
            </a:pPr>
            <a:endParaRPr lang="en-US" sz="2800" dirty="0" smtClean="0"/>
          </a:p>
          <a:p>
            <a:pPr marL="514350" indent="-514350">
              <a:buFont typeface="Arial"/>
              <a:buAutoNum type="arabicPeriod"/>
            </a:pPr>
            <a:r>
              <a:rPr lang="en-US" sz="2800" dirty="0" smtClean="0">
                <a:solidFill>
                  <a:srgbClr val="FF0000"/>
                </a:solidFill>
              </a:rPr>
              <a:t>Lab Experiment</a:t>
            </a:r>
            <a:r>
              <a:rPr lang="en-US" sz="2800" dirty="0" smtClean="0"/>
              <a:t>: </a:t>
            </a:r>
            <a:r>
              <a:rPr lang="en-US" sz="2800" dirty="0" err="1" smtClean="0"/>
              <a:t>exp</a:t>
            </a:r>
            <a:r>
              <a:rPr lang="en-US" sz="2800" dirty="0" smtClean="0"/>
              <a:t> done in an artificial or contrived environment. </a:t>
            </a:r>
          </a:p>
          <a:p>
            <a:pPr marL="514350" indent="-514350">
              <a:buFont typeface="Arial"/>
              <a:buAutoNum type="arabicPeriod"/>
            </a:pPr>
            <a:r>
              <a:rPr lang="en-US" sz="2800" dirty="0" smtClean="0">
                <a:solidFill>
                  <a:srgbClr val="FF0000"/>
                </a:solidFill>
              </a:rPr>
              <a:t>Field Experiment</a:t>
            </a:r>
            <a:r>
              <a:rPr lang="en-US" sz="2800" dirty="0" smtClean="0"/>
              <a:t>: </a:t>
            </a:r>
            <a:r>
              <a:rPr lang="en-US" sz="2800" dirty="0" err="1" smtClean="0"/>
              <a:t>exp</a:t>
            </a:r>
            <a:r>
              <a:rPr lang="en-US" sz="2800" dirty="0" smtClean="0"/>
              <a:t> done in the natural environment in which activities regularly take place</a:t>
            </a:r>
          </a:p>
          <a:p>
            <a:pPr marL="514350" indent="-514350">
              <a:buAutoNum type="arabicPeriod"/>
            </a:pPr>
            <a:endParaRPr lang="en-US" sz="2800" dirty="0" smtClean="0"/>
          </a:p>
          <a:p>
            <a:pPr marL="0" indent="0">
              <a:buNone/>
            </a:pPr>
            <a:endParaRPr lang="en-US" sz="2800" dirty="0" smtClean="0"/>
          </a:p>
          <a:p>
            <a:pPr marL="0" indent="0">
              <a:buNone/>
            </a:pPr>
            <a:endParaRPr lang="en-US" sz="2800" dirty="0"/>
          </a:p>
          <a:p>
            <a:pPr marL="0" indent="0">
              <a:buNone/>
            </a:pPr>
            <a:endParaRPr lang="en-US" sz="2800" dirty="0" smtClean="0"/>
          </a:p>
        </p:txBody>
      </p:sp>
      <p:sp>
        <p:nvSpPr>
          <p:cNvPr id="4" name="TextBox 6"/>
          <p:cNvSpPr txBox="1">
            <a:spLocks noChangeArrowheads="1"/>
          </p:cNvSpPr>
          <p:nvPr/>
        </p:nvSpPr>
        <p:spPr bwMode="auto">
          <a:xfrm>
            <a:off x="0" y="-6350"/>
            <a:ext cx="1974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bg1"/>
                </a:solidFill>
                <a:latin typeface="Arial" charset="0"/>
                <a:ea typeface="ＭＳ Ｐゴシック" charset="0"/>
                <a:cs typeface="ＭＳ Ｐゴシック" charset="0"/>
              </a:defRPr>
            </a:lvl1pPr>
            <a:lvl2pPr marL="742950" indent="-285750" eaLnBrk="0" hangingPunct="0">
              <a:defRPr sz="3200">
                <a:solidFill>
                  <a:schemeClr val="bg1"/>
                </a:solidFill>
                <a:latin typeface="Arial" charset="0"/>
                <a:ea typeface="ＭＳ Ｐゴシック" charset="0"/>
              </a:defRPr>
            </a:lvl2pPr>
            <a:lvl3pPr marL="1143000" indent="-228600" eaLnBrk="0" hangingPunct="0">
              <a:defRPr sz="3200">
                <a:solidFill>
                  <a:schemeClr val="bg1"/>
                </a:solidFill>
                <a:latin typeface="Arial" charset="0"/>
                <a:ea typeface="ＭＳ Ｐゴシック" charset="0"/>
              </a:defRPr>
            </a:lvl3pPr>
            <a:lvl4pPr marL="1600200" indent="-228600" eaLnBrk="0" hangingPunct="0">
              <a:defRPr sz="3200">
                <a:solidFill>
                  <a:schemeClr val="bg1"/>
                </a:solidFill>
                <a:latin typeface="Arial" charset="0"/>
                <a:ea typeface="ＭＳ Ｐゴシック" charset="0"/>
              </a:defRPr>
            </a:lvl4pPr>
            <a:lvl5pPr marL="2057400" indent="-228600" eaLnBrk="0" hangingPunct="0">
              <a:defRPr sz="3200">
                <a:solidFill>
                  <a:schemeClr val="bg1"/>
                </a:solidFill>
                <a:latin typeface="Arial" charset="0"/>
                <a:ea typeface="ＭＳ Ｐゴシック" charset="0"/>
              </a:defRPr>
            </a:lvl5pPr>
            <a:lvl6pPr marL="2514600" indent="-228600" eaLnBrk="0" fontAlgn="base" hangingPunct="0">
              <a:spcBef>
                <a:spcPct val="0"/>
              </a:spcBef>
              <a:spcAft>
                <a:spcPct val="0"/>
              </a:spcAft>
              <a:defRPr sz="3200">
                <a:solidFill>
                  <a:schemeClr val="bg1"/>
                </a:solidFill>
                <a:latin typeface="Arial" charset="0"/>
                <a:ea typeface="ＭＳ Ｐゴシック" charset="0"/>
              </a:defRPr>
            </a:lvl6pPr>
            <a:lvl7pPr marL="2971800" indent="-228600" eaLnBrk="0" fontAlgn="base" hangingPunct="0">
              <a:spcBef>
                <a:spcPct val="0"/>
              </a:spcBef>
              <a:spcAft>
                <a:spcPct val="0"/>
              </a:spcAft>
              <a:defRPr sz="3200">
                <a:solidFill>
                  <a:schemeClr val="bg1"/>
                </a:solidFill>
                <a:latin typeface="Arial" charset="0"/>
                <a:ea typeface="ＭＳ Ｐゴシック" charset="0"/>
              </a:defRPr>
            </a:lvl7pPr>
            <a:lvl8pPr marL="3429000" indent="-228600" eaLnBrk="0" fontAlgn="base" hangingPunct="0">
              <a:spcBef>
                <a:spcPct val="0"/>
              </a:spcBef>
              <a:spcAft>
                <a:spcPct val="0"/>
              </a:spcAft>
              <a:defRPr sz="3200">
                <a:solidFill>
                  <a:schemeClr val="bg1"/>
                </a:solidFill>
                <a:latin typeface="Arial" charset="0"/>
                <a:ea typeface="ＭＳ Ｐゴシック" charset="0"/>
              </a:defRPr>
            </a:lvl8pPr>
            <a:lvl9pPr marL="3886200" indent="-228600" eaLnBrk="0" fontAlgn="base" hangingPunct="0">
              <a:spcBef>
                <a:spcPct val="0"/>
              </a:spcBef>
              <a:spcAft>
                <a:spcPct val="0"/>
              </a:spcAft>
              <a:defRPr sz="3200">
                <a:solidFill>
                  <a:schemeClr val="bg1"/>
                </a:solidFill>
                <a:latin typeface="Arial" charset="0"/>
                <a:ea typeface="ＭＳ Ｐゴシック" charset="0"/>
              </a:defRPr>
            </a:lvl9pPr>
          </a:lstStyle>
          <a:p>
            <a:pPr eaLnBrk="1" hangingPunct="1"/>
            <a:r>
              <a:rPr lang="en-US" sz="500">
                <a:solidFill>
                  <a:srgbClr val="FF0000"/>
                </a:solidFill>
              </a:rPr>
              <a:t>By: Prof. Dr. M. Zia-ur-Rehman, </a:t>
            </a:r>
            <a:r>
              <a:rPr lang="en-US" sz="500">
                <a:solidFill>
                  <a:srgbClr val="FFFFFF"/>
                </a:solidFill>
                <a:hlinkClick r:id="rId2"/>
              </a:rPr>
              <a:t>scholarknowledge@gmail.com</a:t>
            </a:r>
            <a:r>
              <a:rPr lang="en-US" sz="500">
                <a:solidFill>
                  <a:srgbClr val="FFFFFF"/>
                </a:solidFill>
              </a:rPr>
              <a:t> </a:t>
            </a:r>
          </a:p>
        </p:txBody>
      </p:sp>
      <p:sp>
        <p:nvSpPr>
          <p:cNvPr id="5" name="TextBox 7"/>
          <p:cNvSpPr txBox="1">
            <a:spLocks noChangeArrowheads="1"/>
          </p:cNvSpPr>
          <p:nvPr/>
        </p:nvSpPr>
        <p:spPr bwMode="auto">
          <a:xfrm>
            <a:off x="0" y="6654297"/>
            <a:ext cx="1974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bg1"/>
                </a:solidFill>
                <a:latin typeface="Arial" charset="0"/>
                <a:ea typeface="ＭＳ Ｐゴシック" charset="0"/>
                <a:cs typeface="ＭＳ Ｐゴシック" charset="0"/>
              </a:defRPr>
            </a:lvl1pPr>
            <a:lvl2pPr marL="742950" indent="-285750" eaLnBrk="0" hangingPunct="0">
              <a:defRPr sz="3200">
                <a:solidFill>
                  <a:schemeClr val="bg1"/>
                </a:solidFill>
                <a:latin typeface="Arial" charset="0"/>
                <a:ea typeface="ＭＳ Ｐゴシック" charset="0"/>
              </a:defRPr>
            </a:lvl2pPr>
            <a:lvl3pPr marL="1143000" indent="-228600" eaLnBrk="0" hangingPunct="0">
              <a:defRPr sz="3200">
                <a:solidFill>
                  <a:schemeClr val="bg1"/>
                </a:solidFill>
                <a:latin typeface="Arial" charset="0"/>
                <a:ea typeface="ＭＳ Ｐゴシック" charset="0"/>
              </a:defRPr>
            </a:lvl3pPr>
            <a:lvl4pPr marL="1600200" indent="-228600" eaLnBrk="0" hangingPunct="0">
              <a:defRPr sz="3200">
                <a:solidFill>
                  <a:schemeClr val="bg1"/>
                </a:solidFill>
                <a:latin typeface="Arial" charset="0"/>
                <a:ea typeface="ＭＳ Ｐゴシック" charset="0"/>
              </a:defRPr>
            </a:lvl4pPr>
            <a:lvl5pPr marL="2057400" indent="-228600" eaLnBrk="0" hangingPunct="0">
              <a:defRPr sz="3200">
                <a:solidFill>
                  <a:schemeClr val="bg1"/>
                </a:solidFill>
                <a:latin typeface="Arial" charset="0"/>
                <a:ea typeface="ＭＳ Ｐゴシック" charset="0"/>
              </a:defRPr>
            </a:lvl5pPr>
            <a:lvl6pPr marL="2514600" indent="-228600" eaLnBrk="0" fontAlgn="base" hangingPunct="0">
              <a:spcBef>
                <a:spcPct val="0"/>
              </a:spcBef>
              <a:spcAft>
                <a:spcPct val="0"/>
              </a:spcAft>
              <a:defRPr sz="3200">
                <a:solidFill>
                  <a:schemeClr val="bg1"/>
                </a:solidFill>
                <a:latin typeface="Arial" charset="0"/>
                <a:ea typeface="ＭＳ Ｐゴシック" charset="0"/>
              </a:defRPr>
            </a:lvl6pPr>
            <a:lvl7pPr marL="2971800" indent="-228600" eaLnBrk="0" fontAlgn="base" hangingPunct="0">
              <a:spcBef>
                <a:spcPct val="0"/>
              </a:spcBef>
              <a:spcAft>
                <a:spcPct val="0"/>
              </a:spcAft>
              <a:defRPr sz="3200">
                <a:solidFill>
                  <a:schemeClr val="bg1"/>
                </a:solidFill>
                <a:latin typeface="Arial" charset="0"/>
                <a:ea typeface="ＭＳ Ｐゴシック" charset="0"/>
              </a:defRPr>
            </a:lvl7pPr>
            <a:lvl8pPr marL="3429000" indent="-228600" eaLnBrk="0" fontAlgn="base" hangingPunct="0">
              <a:spcBef>
                <a:spcPct val="0"/>
              </a:spcBef>
              <a:spcAft>
                <a:spcPct val="0"/>
              </a:spcAft>
              <a:defRPr sz="3200">
                <a:solidFill>
                  <a:schemeClr val="bg1"/>
                </a:solidFill>
                <a:latin typeface="Arial" charset="0"/>
                <a:ea typeface="ＭＳ Ｐゴシック" charset="0"/>
              </a:defRPr>
            </a:lvl8pPr>
            <a:lvl9pPr marL="3886200" indent="-228600" eaLnBrk="0" fontAlgn="base" hangingPunct="0">
              <a:spcBef>
                <a:spcPct val="0"/>
              </a:spcBef>
              <a:spcAft>
                <a:spcPct val="0"/>
              </a:spcAft>
              <a:defRPr sz="3200">
                <a:solidFill>
                  <a:schemeClr val="bg1"/>
                </a:solidFill>
                <a:latin typeface="Arial" charset="0"/>
                <a:ea typeface="ＭＳ Ｐゴシック" charset="0"/>
              </a:defRPr>
            </a:lvl9pPr>
          </a:lstStyle>
          <a:p>
            <a:pPr eaLnBrk="1" hangingPunct="1"/>
            <a:r>
              <a:rPr lang="en-US" sz="500" dirty="0">
                <a:solidFill>
                  <a:srgbClr val="FF0000"/>
                </a:solidFill>
              </a:rPr>
              <a:t>By: Prof. Dr. M. Zia-ur-Rehman, </a:t>
            </a:r>
            <a:r>
              <a:rPr lang="en-US" sz="500" dirty="0">
                <a:solidFill>
                  <a:srgbClr val="FFFFFF"/>
                </a:solidFill>
                <a:hlinkClick r:id="rId2"/>
              </a:rPr>
              <a:t>scholarknowledge@gmail.com</a:t>
            </a:r>
            <a:r>
              <a:rPr lang="en-US" sz="500" dirty="0">
                <a:solidFill>
                  <a:srgbClr val="FFFFFF"/>
                </a:solidFill>
              </a:rPr>
              <a:t> </a:t>
            </a:r>
          </a:p>
        </p:txBody>
      </p:sp>
      <p:sp>
        <p:nvSpPr>
          <p:cNvPr id="6" name="TextBox 8"/>
          <p:cNvSpPr txBox="1">
            <a:spLocks noChangeArrowheads="1"/>
          </p:cNvSpPr>
          <p:nvPr/>
        </p:nvSpPr>
        <p:spPr bwMode="auto">
          <a:xfrm>
            <a:off x="7169150" y="6683141"/>
            <a:ext cx="1974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bg1"/>
                </a:solidFill>
                <a:latin typeface="Arial" charset="0"/>
                <a:ea typeface="ＭＳ Ｐゴシック" charset="0"/>
                <a:cs typeface="ＭＳ Ｐゴシック" charset="0"/>
              </a:defRPr>
            </a:lvl1pPr>
            <a:lvl2pPr marL="742950" indent="-285750" eaLnBrk="0" hangingPunct="0">
              <a:defRPr sz="3200">
                <a:solidFill>
                  <a:schemeClr val="bg1"/>
                </a:solidFill>
                <a:latin typeface="Arial" charset="0"/>
                <a:ea typeface="ＭＳ Ｐゴシック" charset="0"/>
              </a:defRPr>
            </a:lvl2pPr>
            <a:lvl3pPr marL="1143000" indent="-228600" eaLnBrk="0" hangingPunct="0">
              <a:defRPr sz="3200">
                <a:solidFill>
                  <a:schemeClr val="bg1"/>
                </a:solidFill>
                <a:latin typeface="Arial" charset="0"/>
                <a:ea typeface="ＭＳ Ｐゴシック" charset="0"/>
              </a:defRPr>
            </a:lvl3pPr>
            <a:lvl4pPr marL="1600200" indent="-228600" eaLnBrk="0" hangingPunct="0">
              <a:defRPr sz="3200">
                <a:solidFill>
                  <a:schemeClr val="bg1"/>
                </a:solidFill>
                <a:latin typeface="Arial" charset="0"/>
                <a:ea typeface="ＭＳ Ｐゴシック" charset="0"/>
              </a:defRPr>
            </a:lvl4pPr>
            <a:lvl5pPr marL="2057400" indent="-228600" eaLnBrk="0" hangingPunct="0">
              <a:defRPr sz="3200">
                <a:solidFill>
                  <a:schemeClr val="bg1"/>
                </a:solidFill>
                <a:latin typeface="Arial" charset="0"/>
                <a:ea typeface="ＭＳ Ｐゴシック" charset="0"/>
              </a:defRPr>
            </a:lvl5pPr>
            <a:lvl6pPr marL="2514600" indent="-228600" eaLnBrk="0" fontAlgn="base" hangingPunct="0">
              <a:spcBef>
                <a:spcPct val="0"/>
              </a:spcBef>
              <a:spcAft>
                <a:spcPct val="0"/>
              </a:spcAft>
              <a:defRPr sz="3200">
                <a:solidFill>
                  <a:schemeClr val="bg1"/>
                </a:solidFill>
                <a:latin typeface="Arial" charset="0"/>
                <a:ea typeface="ＭＳ Ｐゴシック" charset="0"/>
              </a:defRPr>
            </a:lvl6pPr>
            <a:lvl7pPr marL="2971800" indent="-228600" eaLnBrk="0" fontAlgn="base" hangingPunct="0">
              <a:spcBef>
                <a:spcPct val="0"/>
              </a:spcBef>
              <a:spcAft>
                <a:spcPct val="0"/>
              </a:spcAft>
              <a:defRPr sz="3200">
                <a:solidFill>
                  <a:schemeClr val="bg1"/>
                </a:solidFill>
                <a:latin typeface="Arial" charset="0"/>
                <a:ea typeface="ＭＳ Ｐゴシック" charset="0"/>
              </a:defRPr>
            </a:lvl7pPr>
            <a:lvl8pPr marL="3429000" indent="-228600" eaLnBrk="0" fontAlgn="base" hangingPunct="0">
              <a:spcBef>
                <a:spcPct val="0"/>
              </a:spcBef>
              <a:spcAft>
                <a:spcPct val="0"/>
              </a:spcAft>
              <a:defRPr sz="3200">
                <a:solidFill>
                  <a:schemeClr val="bg1"/>
                </a:solidFill>
                <a:latin typeface="Arial" charset="0"/>
                <a:ea typeface="ＭＳ Ｐゴシック" charset="0"/>
              </a:defRPr>
            </a:lvl8pPr>
            <a:lvl9pPr marL="3886200" indent="-228600" eaLnBrk="0" fontAlgn="base" hangingPunct="0">
              <a:spcBef>
                <a:spcPct val="0"/>
              </a:spcBef>
              <a:spcAft>
                <a:spcPct val="0"/>
              </a:spcAft>
              <a:defRPr sz="3200">
                <a:solidFill>
                  <a:schemeClr val="bg1"/>
                </a:solidFill>
                <a:latin typeface="Arial" charset="0"/>
                <a:ea typeface="ＭＳ Ｐゴシック" charset="0"/>
              </a:defRPr>
            </a:lvl9pPr>
          </a:lstStyle>
          <a:p>
            <a:pPr eaLnBrk="1" hangingPunct="1"/>
            <a:r>
              <a:rPr lang="en-US" sz="500">
                <a:solidFill>
                  <a:srgbClr val="FF0000"/>
                </a:solidFill>
              </a:rPr>
              <a:t>By: Prof. Dr. M. Zia-ur-Rehman, </a:t>
            </a:r>
            <a:r>
              <a:rPr lang="en-US" sz="500">
                <a:solidFill>
                  <a:srgbClr val="FFFFFF"/>
                </a:solidFill>
                <a:hlinkClick r:id="rId2"/>
              </a:rPr>
              <a:t>scholarknowledge@gmail.com</a:t>
            </a:r>
            <a:r>
              <a:rPr lang="en-US" sz="500">
                <a:solidFill>
                  <a:srgbClr val="FFFFFF"/>
                </a:solidFill>
              </a:rPr>
              <a:t> </a:t>
            </a:r>
          </a:p>
        </p:txBody>
      </p:sp>
      <p:sp>
        <p:nvSpPr>
          <p:cNvPr id="7" name="TextBox 9"/>
          <p:cNvSpPr txBox="1">
            <a:spLocks noChangeArrowheads="1"/>
          </p:cNvSpPr>
          <p:nvPr/>
        </p:nvSpPr>
        <p:spPr bwMode="auto">
          <a:xfrm>
            <a:off x="7169150" y="0"/>
            <a:ext cx="1974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bg1"/>
                </a:solidFill>
                <a:latin typeface="Arial" charset="0"/>
                <a:ea typeface="ＭＳ Ｐゴシック" charset="0"/>
                <a:cs typeface="ＭＳ Ｐゴシック" charset="0"/>
              </a:defRPr>
            </a:lvl1pPr>
            <a:lvl2pPr marL="742950" indent="-285750" eaLnBrk="0" hangingPunct="0">
              <a:defRPr sz="3200">
                <a:solidFill>
                  <a:schemeClr val="bg1"/>
                </a:solidFill>
                <a:latin typeface="Arial" charset="0"/>
                <a:ea typeface="ＭＳ Ｐゴシック" charset="0"/>
              </a:defRPr>
            </a:lvl2pPr>
            <a:lvl3pPr marL="1143000" indent="-228600" eaLnBrk="0" hangingPunct="0">
              <a:defRPr sz="3200">
                <a:solidFill>
                  <a:schemeClr val="bg1"/>
                </a:solidFill>
                <a:latin typeface="Arial" charset="0"/>
                <a:ea typeface="ＭＳ Ｐゴシック" charset="0"/>
              </a:defRPr>
            </a:lvl3pPr>
            <a:lvl4pPr marL="1600200" indent="-228600" eaLnBrk="0" hangingPunct="0">
              <a:defRPr sz="3200">
                <a:solidFill>
                  <a:schemeClr val="bg1"/>
                </a:solidFill>
                <a:latin typeface="Arial" charset="0"/>
                <a:ea typeface="ＭＳ Ｐゴシック" charset="0"/>
              </a:defRPr>
            </a:lvl4pPr>
            <a:lvl5pPr marL="2057400" indent="-228600" eaLnBrk="0" hangingPunct="0">
              <a:defRPr sz="3200">
                <a:solidFill>
                  <a:schemeClr val="bg1"/>
                </a:solidFill>
                <a:latin typeface="Arial" charset="0"/>
                <a:ea typeface="ＭＳ Ｐゴシック" charset="0"/>
              </a:defRPr>
            </a:lvl5pPr>
            <a:lvl6pPr marL="2514600" indent="-228600" eaLnBrk="0" fontAlgn="base" hangingPunct="0">
              <a:spcBef>
                <a:spcPct val="0"/>
              </a:spcBef>
              <a:spcAft>
                <a:spcPct val="0"/>
              </a:spcAft>
              <a:defRPr sz="3200">
                <a:solidFill>
                  <a:schemeClr val="bg1"/>
                </a:solidFill>
                <a:latin typeface="Arial" charset="0"/>
                <a:ea typeface="ＭＳ Ｐゴシック" charset="0"/>
              </a:defRPr>
            </a:lvl6pPr>
            <a:lvl7pPr marL="2971800" indent="-228600" eaLnBrk="0" fontAlgn="base" hangingPunct="0">
              <a:spcBef>
                <a:spcPct val="0"/>
              </a:spcBef>
              <a:spcAft>
                <a:spcPct val="0"/>
              </a:spcAft>
              <a:defRPr sz="3200">
                <a:solidFill>
                  <a:schemeClr val="bg1"/>
                </a:solidFill>
                <a:latin typeface="Arial" charset="0"/>
                <a:ea typeface="ＭＳ Ｐゴシック" charset="0"/>
              </a:defRPr>
            </a:lvl7pPr>
            <a:lvl8pPr marL="3429000" indent="-228600" eaLnBrk="0" fontAlgn="base" hangingPunct="0">
              <a:spcBef>
                <a:spcPct val="0"/>
              </a:spcBef>
              <a:spcAft>
                <a:spcPct val="0"/>
              </a:spcAft>
              <a:defRPr sz="3200">
                <a:solidFill>
                  <a:schemeClr val="bg1"/>
                </a:solidFill>
                <a:latin typeface="Arial" charset="0"/>
                <a:ea typeface="ＭＳ Ｐゴシック" charset="0"/>
              </a:defRPr>
            </a:lvl8pPr>
            <a:lvl9pPr marL="3886200" indent="-228600" eaLnBrk="0" fontAlgn="base" hangingPunct="0">
              <a:spcBef>
                <a:spcPct val="0"/>
              </a:spcBef>
              <a:spcAft>
                <a:spcPct val="0"/>
              </a:spcAft>
              <a:defRPr sz="3200">
                <a:solidFill>
                  <a:schemeClr val="bg1"/>
                </a:solidFill>
                <a:latin typeface="Arial" charset="0"/>
                <a:ea typeface="ＭＳ Ｐゴシック" charset="0"/>
              </a:defRPr>
            </a:lvl9pPr>
          </a:lstStyle>
          <a:p>
            <a:pPr eaLnBrk="1" hangingPunct="1"/>
            <a:r>
              <a:rPr lang="en-US" sz="500">
                <a:solidFill>
                  <a:srgbClr val="FF0000"/>
                </a:solidFill>
              </a:rPr>
              <a:t>By: Prof. Dr. M. Zia-ur-Rehman, </a:t>
            </a:r>
            <a:r>
              <a:rPr lang="en-US" sz="500">
                <a:solidFill>
                  <a:srgbClr val="FFFFFF"/>
                </a:solidFill>
                <a:hlinkClick r:id="rId2"/>
              </a:rPr>
              <a:t>scholarknowledge@gmail.com</a:t>
            </a:r>
            <a:r>
              <a:rPr lang="en-US" sz="500">
                <a:solidFill>
                  <a:srgbClr val="FFFFFF"/>
                </a:solidFill>
              </a:rPr>
              <a:t> </a:t>
            </a:r>
          </a:p>
        </p:txBody>
      </p:sp>
    </p:spTree>
    <p:extLst>
      <p:ext uri="{BB962C8B-B14F-4D97-AF65-F5344CB8AC3E}">
        <p14:creationId xmlns:p14="http://schemas.microsoft.com/office/powerpoint/2010/main" val="88434421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85" y="772330"/>
            <a:ext cx="9144000" cy="766607"/>
          </a:xfrm>
        </p:spPr>
        <p:txBody>
          <a:bodyPr>
            <a:normAutofit fontScale="90000"/>
          </a:bodyPr>
          <a:lstStyle/>
          <a:p>
            <a:r>
              <a:rPr lang="en-US" dirty="0" smtClean="0"/>
              <a:t>1. Lab Experiment: </a:t>
            </a:r>
            <a:br>
              <a:rPr lang="en-US" dirty="0" smtClean="0"/>
            </a:br>
            <a:r>
              <a:rPr lang="en-US" dirty="0" err="1" smtClean="0"/>
              <a:t>Exp</a:t>
            </a:r>
            <a:r>
              <a:rPr lang="en-US" dirty="0" smtClean="0"/>
              <a:t> done in an artificial or contrived environment. </a:t>
            </a:r>
            <a:br>
              <a:rPr lang="en-US" dirty="0" smtClean="0"/>
            </a:br>
            <a:endParaRPr lang="en-US" dirty="0"/>
          </a:p>
        </p:txBody>
      </p:sp>
      <p:sp>
        <p:nvSpPr>
          <p:cNvPr id="3" name="Content Placeholder 2"/>
          <p:cNvSpPr>
            <a:spLocks noGrp="1"/>
          </p:cNvSpPr>
          <p:nvPr>
            <p:ph idx="1"/>
          </p:nvPr>
        </p:nvSpPr>
        <p:spPr>
          <a:xfrm>
            <a:off x="0" y="1784938"/>
            <a:ext cx="9144000" cy="5073061"/>
          </a:xfrm>
        </p:spPr>
        <p:txBody>
          <a:bodyPr>
            <a:normAutofit fontScale="70000" lnSpcReduction="20000"/>
          </a:bodyPr>
          <a:lstStyle/>
          <a:p>
            <a:pPr marL="0" indent="0">
              <a:buNone/>
            </a:pPr>
            <a:r>
              <a:rPr lang="en-US" b="1" dirty="0" smtClean="0"/>
              <a:t>E.g. </a:t>
            </a:r>
            <a:r>
              <a:rPr lang="en-US" dirty="0" smtClean="0"/>
              <a:t>when a cause-and-effect relationship between an </a:t>
            </a:r>
            <a:r>
              <a:rPr lang="en-US" dirty="0" err="1" smtClean="0"/>
              <a:t>indep</a:t>
            </a:r>
            <a:r>
              <a:rPr lang="en-US" dirty="0" smtClean="0"/>
              <a:t> and </a:t>
            </a:r>
            <a:r>
              <a:rPr lang="en-US" dirty="0" err="1" smtClean="0"/>
              <a:t>dep</a:t>
            </a:r>
            <a:r>
              <a:rPr lang="en-US" dirty="0" smtClean="0"/>
              <a:t> variables of interest is to be clearly established, then all other variables that might contaminate or confound the relationship have to be tightly controlled.</a:t>
            </a:r>
          </a:p>
          <a:p>
            <a:pPr marL="0" indent="0">
              <a:buNone/>
            </a:pPr>
            <a:r>
              <a:rPr lang="en-US" b="1" dirty="0" smtClean="0"/>
              <a:t>In other words</a:t>
            </a:r>
            <a:r>
              <a:rPr lang="en-US" dirty="0" smtClean="0"/>
              <a:t>, the possible effects of other variables on the </a:t>
            </a:r>
            <a:r>
              <a:rPr lang="en-US" dirty="0" err="1" smtClean="0"/>
              <a:t>dep</a:t>
            </a:r>
            <a:r>
              <a:rPr lang="en-US" dirty="0" smtClean="0"/>
              <a:t> variable have to be accounted for in some way, so that the actual </a:t>
            </a:r>
            <a:r>
              <a:rPr lang="en-US" dirty="0" err="1" smtClean="0"/>
              <a:t>causual</a:t>
            </a:r>
            <a:r>
              <a:rPr lang="en-US" dirty="0" smtClean="0"/>
              <a:t> effects of the investigated </a:t>
            </a:r>
            <a:r>
              <a:rPr lang="en-US" dirty="0" err="1" smtClean="0"/>
              <a:t>indep</a:t>
            </a:r>
            <a:r>
              <a:rPr lang="en-US" dirty="0" smtClean="0"/>
              <a:t> variable on the </a:t>
            </a:r>
            <a:r>
              <a:rPr lang="en-US" dirty="0" err="1" smtClean="0"/>
              <a:t>dep</a:t>
            </a:r>
            <a:r>
              <a:rPr lang="en-US" dirty="0" smtClean="0"/>
              <a:t> variable can be determined.</a:t>
            </a:r>
          </a:p>
          <a:p>
            <a:pPr marL="0" indent="0">
              <a:buNone/>
            </a:pPr>
            <a:r>
              <a:rPr lang="en-US" b="1" dirty="0" smtClean="0"/>
              <a:t>It means </a:t>
            </a:r>
            <a:r>
              <a:rPr lang="en-US" dirty="0" smtClean="0"/>
              <a:t>we control or manipulate the </a:t>
            </a:r>
            <a:r>
              <a:rPr lang="en-US" dirty="0" err="1" smtClean="0"/>
              <a:t>indep</a:t>
            </a:r>
            <a:r>
              <a:rPr lang="en-US" dirty="0" smtClean="0"/>
              <a:t> variable so that the extent of its causal effects can be established</a:t>
            </a:r>
          </a:p>
          <a:p>
            <a:pPr marL="0" indent="0">
              <a:buNone/>
            </a:pPr>
            <a:endParaRPr lang="en-US" dirty="0" smtClean="0">
              <a:solidFill>
                <a:srgbClr val="FF0000"/>
              </a:solidFill>
            </a:endParaRPr>
          </a:p>
          <a:p>
            <a:pPr marL="0" indent="0">
              <a:buNone/>
            </a:pPr>
            <a:r>
              <a:rPr lang="en-US" dirty="0" smtClean="0">
                <a:solidFill>
                  <a:srgbClr val="FF0000"/>
                </a:solidFill>
              </a:rPr>
              <a:t>And remember </a:t>
            </a:r>
            <a:r>
              <a:rPr lang="en-US" dirty="0" smtClean="0"/>
              <a:t>the controls and manipulations are best done in an artificial setting (the laboratory), where the causal effects can be tested. </a:t>
            </a:r>
          </a:p>
          <a:p>
            <a:pPr marL="0" indent="0">
              <a:buNone/>
            </a:pPr>
            <a:endParaRPr lang="en-US" dirty="0" smtClean="0"/>
          </a:p>
          <a:p>
            <a:pPr marL="0" indent="0">
              <a:buNone/>
            </a:pPr>
            <a:r>
              <a:rPr lang="en-US" dirty="0" smtClean="0"/>
              <a:t>When controls and manipulations are introduced to establish cause-and effect relationships in an artificial setting, we have </a:t>
            </a:r>
            <a:r>
              <a:rPr lang="en-US" u="sng" dirty="0" smtClean="0"/>
              <a:t>laboratory experimental design</a:t>
            </a:r>
            <a:r>
              <a:rPr lang="en-US" dirty="0" smtClean="0"/>
              <a:t>, also known as </a:t>
            </a:r>
            <a:r>
              <a:rPr lang="en-US" dirty="0" smtClean="0">
                <a:solidFill>
                  <a:srgbClr val="FF0000"/>
                </a:solidFill>
              </a:rPr>
              <a:t>lab experiments</a:t>
            </a:r>
            <a:r>
              <a:rPr lang="en-US" dirty="0" smtClean="0"/>
              <a:t>. </a:t>
            </a:r>
          </a:p>
          <a:p>
            <a:pPr marL="0" indent="0">
              <a:buNone/>
            </a:pPr>
            <a:r>
              <a:rPr lang="en-US" dirty="0" smtClean="0"/>
              <a:t>Lets see how to CONTROL and how to MANIPULATE…</a:t>
            </a:r>
          </a:p>
          <a:p>
            <a:pPr marL="0" indent="0">
              <a:buNone/>
            </a:pPr>
            <a:endParaRPr lang="en-US" b="1" dirty="0" smtClean="0"/>
          </a:p>
        </p:txBody>
      </p:sp>
    </p:spTree>
    <p:extLst>
      <p:ext uri="{BB962C8B-B14F-4D97-AF65-F5344CB8AC3E}">
        <p14:creationId xmlns:p14="http://schemas.microsoft.com/office/powerpoint/2010/main" val="10838926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anim calcmode="lin" valueType="num">
                                      <p:cBhvr>
                                        <p:cTn id="4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729" y="125862"/>
            <a:ext cx="8538071" cy="6000302"/>
          </a:xfrm>
        </p:spPr>
        <p:txBody>
          <a:bodyPr>
            <a:normAutofit lnSpcReduction="10000"/>
          </a:bodyPr>
          <a:lstStyle/>
          <a:p>
            <a:pPr marL="0" indent="0">
              <a:buNone/>
            </a:pPr>
            <a:r>
              <a:rPr lang="en-US" b="1" dirty="0"/>
              <a:t>Control: </a:t>
            </a:r>
            <a:r>
              <a:rPr lang="en-US" dirty="0" smtClean="0"/>
              <a:t>when </a:t>
            </a:r>
            <a:r>
              <a:rPr lang="en-US" dirty="0"/>
              <a:t>we postulate cause-and effect relationship between 2 variables X and Y, it is possible that some other factor, say A might also influence the </a:t>
            </a:r>
            <a:r>
              <a:rPr lang="en-US" dirty="0" err="1"/>
              <a:t>dep</a:t>
            </a:r>
            <a:r>
              <a:rPr lang="en-US" dirty="0"/>
              <a:t> variable Y. </a:t>
            </a:r>
            <a:endParaRPr lang="en-US" dirty="0" smtClean="0"/>
          </a:p>
          <a:p>
            <a:pPr marL="0" indent="0">
              <a:buNone/>
            </a:pPr>
            <a:endParaRPr lang="en-US" dirty="0"/>
          </a:p>
          <a:p>
            <a:pPr marL="0" indent="0">
              <a:buNone/>
            </a:pPr>
            <a:r>
              <a:rPr lang="en-US" dirty="0"/>
              <a:t>In such case, it will not be possible to determine the extent to which Y occurred only because of X, since we do not know how </a:t>
            </a:r>
            <a:r>
              <a:rPr lang="en-US" dirty="0" smtClean="0"/>
              <a:t>much </a:t>
            </a:r>
            <a:r>
              <a:rPr lang="en-US" dirty="0"/>
              <a:t>of the total variation of Y was caused by the presence of the other factor. </a:t>
            </a:r>
            <a:endParaRPr lang="en-US" dirty="0" smtClean="0"/>
          </a:p>
          <a:p>
            <a:pPr marL="0" indent="0">
              <a:buNone/>
            </a:pPr>
            <a:endParaRPr lang="en-US" dirty="0"/>
          </a:p>
          <a:p>
            <a:pPr marL="0" indent="0">
              <a:buNone/>
            </a:pPr>
            <a:r>
              <a:rPr lang="en-US" dirty="0"/>
              <a:t>E.g. 1 </a:t>
            </a:r>
            <a:r>
              <a:rPr lang="en-US" dirty="0" smtClean="0"/>
              <a:t> (Lets think of an example) </a:t>
            </a:r>
          </a:p>
          <a:p>
            <a:pPr marL="0" indent="0">
              <a:buNone/>
            </a:pPr>
            <a:endParaRPr lang="en-US" b="1"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0604553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anim calcmode="lin" valueType="num">
                                      <p:cBhvr>
                                        <p:cTn id="2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407" y="0"/>
            <a:ext cx="8900885" cy="6762174"/>
          </a:xfrm>
        </p:spPr>
        <p:txBody>
          <a:bodyPr>
            <a:noAutofit/>
          </a:bodyPr>
          <a:lstStyle/>
          <a:p>
            <a:pPr marL="0" indent="0">
              <a:buNone/>
            </a:pPr>
            <a:r>
              <a:rPr lang="en-US" sz="1800" b="1" dirty="0" smtClean="0"/>
              <a:t>Manipulation </a:t>
            </a:r>
            <a:r>
              <a:rPr lang="en-US" sz="1800" b="1" dirty="0"/>
              <a:t>of the </a:t>
            </a:r>
            <a:r>
              <a:rPr lang="en-US" sz="1800" b="1" dirty="0" err="1"/>
              <a:t>indep</a:t>
            </a:r>
            <a:r>
              <a:rPr lang="en-US" sz="1800" b="1" dirty="0"/>
              <a:t> variable: </a:t>
            </a:r>
            <a:r>
              <a:rPr lang="en-US" sz="1800" dirty="0"/>
              <a:t>in order to examine the causal effects of an </a:t>
            </a:r>
            <a:r>
              <a:rPr lang="en-US" sz="1800" dirty="0" err="1"/>
              <a:t>indep</a:t>
            </a:r>
            <a:r>
              <a:rPr lang="en-US" sz="1800" dirty="0"/>
              <a:t> variable on a </a:t>
            </a:r>
            <a:r>
              <a:rPr lang="en-US" sz="1800" dirty="0" err="1"/>
              <a:t>dep</a:t>
            </a:r>
            <a:r>
              <a:rPr lang="en-US" sz="1800" dirty="0"/>
              <a:t> variable, certain </a:t>
            </a:r>
            <a:r>
              <a:rPr lang="en-US" sz="1800" dirty="0" smtClean="0"/>
              <a:t>manipulations </a:t>
            </a:r>
            <a:r>
              <a:rPr lang="en-US" sz="1800" dirty="0"/>
              <a:t>need to </a:t>
            </a:r>
            <a:r>
              <a:rPr lang="en-US" sz="1800" dirty="0" smtClean="0"/>
              <a:t>be </a:t>
            </a:r>
            <a:r>
              <a:rPr lang="en-US" sz="1800" dirty="0"/>
              <a:t>tried. </a:t>
            </a:r>
          </a:p>
          <a:p>
            <a:pPr marL="0" indent="0">
              <a:buNone/>
            </a:pPr>
            <a:r>
              <a:rPr lang="en-US" sz="1800" dirty="0"/>
              <a:t>Manipulations simply mean that we CREATE </a:t>
            </a:r>
            <a:r>
              <a:rPr lang="en-US" sz="1800" dirty="0">
                <a:solidFill>
                  <a:srgbClr val="FF0000"/>
                </a:solidFill>
              </a:rPr>
              <a:t>different levels of the </a:t>
            </a:r>
            <a:r>
              <a:rPr lang="en-US" sz="1800" dirty="0" smtClean="0">
                <a:solidFill>
                  <a:srgbClr val="FF0000"/>
                </a:solidFill>
              </a:rPr>
              <a:t>inept </a:t>
            </a:r>
            <a:r>
              <a:rPr lang="en-US" sz="1800" dirty="0">
                <a:solidFill>
                  <a:srgbClr val="FF0000"/>
                </a:solidFill>
              </a:rPr>
              <a:t>variable </a:t>
            </a:r>
            <a:r>
              <a:rPr lang="en-US" sz="1800" dirty="0"/>
              <a:t>to assess the impact on the </a:t>
            </a:r>
            <a:r>
              <a:rPr lang="en-US" sz="1800" dirty="0" err="1"/>
              <a:t>dep</a:t>
            </a:r>
            <a:r>
              <a:rPr lang="en-US" sz="1800" dirty="0"/>
              <a:t> variable. </a:t>
            </a:r>
            <a:endParaRPr lang="en-US" sz="1800" dirty="0" smtClean="0"/>
          </a:p>
          <a:p>
            <a:pPr marL="0" indent="0">
              <a:buNone/>
            </a:pPr>
            <a:r>
              <a:rPr lang="en-US" sz="1800" dirty="0" smtClean="0">
                <a:solidFill>
                  <a:srgbClr val="FF0000"/>
                </a:solidFill>
              </a:rPr>
              <a:t>e.g</a:t>
            </a:r>
            <a:r>
              <a:rPr lang="en-US" sz="1800" dirty="0">
                <a:solidFill>
                  <a:srgbClr val="FF0000"/>
                </a:solidFill>
              </a:rPr>
              <a:t>. 2. </a:t>
            </a:r>
            <a:r>
              <a:rPr lang="en-US" sz="1800" dirty="0"/>
              <a:t>we may want to test the theory that </a:t>
            </a:r>
            <a:r>
              <a:rPr lang="en-US" sz="1800" u="sng" dirty="0"/>
              <a:t>depth of </a:t>
            </a:r>
            <a:r>
              <a:rPr lang="en-US" sz="1800" u="sng" dirty="0" smtClean="0"/>
              <a:t>knowledge </a:t>
            </a:r>
            <a:r>
              <a:rPr lang="en-US" sz="1800" dirty="0" smtClean="0"/>
              <a:t>of various </a:t>
            </a:r>
            <a:r>
              <a:rPr lang="en-US" sz="1800" dirty="0"/>
              <a:t>manufacturing technologies is CAUSED by </a:t>
            </a:r>
            <a:r>
              <a:rPr lang="en-US" sz="1800" u="sng" dirty="0"/>
              <a:t>rotating the employees </a:t>
            </a:r>
            <a:r>
              <a:rPr lang="en-US" sz="1800" dirty="0"/>
              <a:t>on all the jobs on the production line and in the design </a:t>
            </a:r>
            <a:r>
              <a:rPr lang="en-US" sz="1800" dirty="0" smtClean="0"/>
              <a:t>department </a:t>
            </a:r>
            <a:r>
              <a:rPr lang="en-US" sz="1800" dirty="0"/>
              <a:t>over 4 weeks </a:t>
            </a:r>
            <a:r>
              <a:rPr lang="en-US" sz="1800" dirty="0" smtClean="0"/>
              <a:t>period. </a:t>
            </a:r>
            <a:r>
              <a:rPr lang="en-US" sz="1800" dirty="0"/>
              <a:t>Then we can MANIPULATE the </a:t>
            </a:r>
            <a:r>
              <a:rPr lang="en-US" sz="1800" dirty="0" err="1"/>
              <a:t>indep</a:t>
            </a:r>
            <a:r>
              <a:rPr lang="en-US" sz="1800" dirty="0"/>
              <a:t> variable, ROTATION OF EPLOYEES by rotating one group ad exposing them to all systems for 4 weeks, rotating another group only </a:t>
            </a:r>
            <a:r>
              <a:rPr lang="en-US" sz="1800" dirty="0" smtClean="0"/>
              <a:t>partially by </a:t>
            </a:r>
            <a:r>
              <a:rPr lang="en-US" sz="1800" dirty="0"/>
              <a:t>exposing them only half of the manufacturing technologies, and leaving the 3</a:t>
            </a:r>
            <a:r>
              <a:rPr lang="en-US" sz="1800" baseline="30000" dirty="0"/>
              <a:t>rd</a:t>
            </a:r>
            <a:r>
              <a:rPr lang="en-US" sz="1800" dirty="0"/>
              <a:t> group to continue to do what they are currently doing without any rotation.</a:t>
            </a:r>
          </a:p>
          <a:p>
            <a:pPr marL="0" indent="0">
              <a:buNone/>
            </a:pPr>
            <a:r>
              <a:rPr lang="en-US" sz="1800" dirty="0"/>
              <a:t>By measuring the depth of knowledge of these </a:t>
            </a:r>
            <a:r>
              <a:rPr lang="en-US" sz="1800" dirty="0" smtClean="0"/>
              <a:t>groups </a:t>
            </a:r>
            <a:r>
              <a:rPr lang="en-US" sz="1800" dirty="0"/>
              <a:t>both before and after the </a:t>
            </a:r>
            <a:r>
              <a:rPr lang="en-US" sz="1800" dirty="0" smtClean="0"/>
              <a:t>manipulation </a:t>
            </a:r>
            <a:r>
              <a:rPr lang="en-US" sz="1800" dirty="0"/>
              <a:t>(also known as TREATMENT) it would be possible to assess the extent to which the </a:t>
            </a:r>
            <a:r>
              <a:rPr lang="en-US" sz="1800" dirty="0" smtClean="0"/>
              <a:t>treatment </a:t>
            </a:r>
            <a:r>
              <a:rPr lang="en-US" sz="1800" dirty="0"/>
              <a:t>caused THE EFFECT. AFTER </a:t>
            </a:r>
            <a:r>
              <a:rPr lang="en-US" sz="1800" dirty="0" smtClean="0"/>
              <a:t>CONTROLLING </a:t>
            </a:r>
            <a:r>
              <a:rPr lang="en-US" sz="1800" dirty="0"/>
              <a:t>THE CONTAMINATING FACTORS. </a:t>
            </a:r>
          </a:p>
          <a:p>
            <a:pPr marL="0" indent="0">
              <a:buNone/>
            </a:pPr>
            <a:r>
              <a:rPr lang="en-US" sz="1800" dirty="0"/>
              <a:t>If deep knowledge is indeed caused by rotation , the results would show that the 3</a:t>
            </a:r>
            <a:r>
              <a:rPr lang="en-US" sz="1800" baseline="30000" dirty="0"/>
              <a:t>rd</a:t>
            </a:r>
            <a:r>
              <a:rPr lang="en-US" sz="1800" dirty="0"/>
              <a:t> group had the lowest increase in depth of knowledge , the 2</a:t>
            </a:r>
            <a:r>
              <a:rPr lang="en-US" sz="1800" baseline="30000" dirty="0"/>
              <a:t>nd</a:t>
            </a:r>
            <a:r>
              <a:rPr lang="en-US" sz="1800" dirty="0"/>
              <a:t> group had some significant increase, and the 1</a:t>
            </a:r>
            <a:r>
              <a:rPr lang="en-US" sz="1800" baseline="30000" dirty="0"/>
              <a:t>st</a:t>
            </a:r>
            <a:r>
              <a:rPr lang="en-US" sz="1800" dirty="0"/>
              <a:t> group had the greatest gains. </a:t>
            </a:r>
            <a:endParaRPr lang="en-US" sz="1800" dirty="0" smtClean="0"/>
          </a:p>
          <a:p>
            <a:pPr marL="0" indent="0">
              <a:buNone/>
            </a:pPr>
            <a:r>
              <a:rPr lang="en-US" sz="1800" dirty="0" err="1" smtClean="0">
                <a:solidFill>
                  <a:srgbClr val="FF0000"/>
                </a:solidFill>
              </a:rPr>
              <a:t>e.g</a:t>
            </a:r>
            <a:r>
              <a:rPr lang="en-US" sz="1800" dirty="0" smtClean="0">
                <a:solidFill>
                  <a:srgbClr val="FF0000"/>
                </a:solidFill>
              </a:rPr>
              <a:t> </a:t>
            </a:r>
            <a:r>
              <a:rPr lang="en-US" sz="1800" dirty="0">
                <a:solidFill>
                  <a:srgbClr val="FF0000"/>
                </a:solidFill>
              </a:rPr>
              <a:t>3. </a:t>
            </a:r>
            <a:r>
              <a:rPr lang="en-US" sz="1800" dirty="0"/>
              <a:t>how causal relationships are </a:t>
            </a:r>
            <a:r>
              <a:rPr lang="en-US" sz="1800" dirty="0" smtClean="0"/>
              <a:t>established </a:t>
            </a:r>
            <a:r>
              <a:rPr lang="en-US" sz="1800" dirty="0"/>
              <a:t>by manipulating the </a:t>
            </a:r>
            <a:r>
              <a:rPr lang="en-US" sz="1800" dirty="0" err="1"/>
              <a:t>indp</a:t>
            </a:r>
            <a:r>
              <a:rPr lang="en-US" sz="1800" dirty="0"/>
              <a:t> variable. Lets </a:t>
            </a:r>
            <a:r>
              <a:rPr lang="en-US" sz="1800" dirty="0" smtClean="0"/>
              <a:t>see</a:t>
            </a:r>
            <a:r>
              <a:rPr lang="en-US" sz="1800" dirty="0"/>
              <a:t> </a:t>
            </a:r>
            <a:r>
              <a:rPr lang="en-US" sz="1800" dirty="0" smtClean="0"/>
              <a:t>with some example…</a:t>
            </a:r>
            <a:endParaRPr lang="en-US" sz="1800" dirty="0"/>
          </a:p>
          <a:p>
            <a:pPr marL="0" indent="0">
              <a:buNone/>
            </a:pPr>
            <a:r>
              <a:rPr lang="en-US" sz="1800" dirty="0" smtClean="0"/>
              <a:t>But </a:t>
            </a:r>
            <a:r>
              <a:rPr lang="en-US" sz="1800" dirty="0"/>
              <a:t>it is important that we should know how variable X as </a:t>
            </a:r>
            <a:r>
              <a:rPr lang="en-US" sz="1800" dirty="0" err="1"/>
              <a:t>indep</a:t>
            </a:r>
            <a:r>
              <a:rPr lang="en-US" sz="1800" dirty="0"/>
              <a:t> variable can both be controlled and manipulated in the lab setting. </a:t>
            </a:r>
            <a:endParaRPr lang="en-US" sz="1800" dirty="0" smtClean="0"/>
          </a:p>
          <a:p>
            <a:pPr marL="0" indent="0">
              <a:buNone/>
            </a:pPr>
            <a:r>
              <a:rPr lang="en-US" sz="1800" dirty="0" smtClean="0">
                <a:solidFill>
                  <a:srgbClr val="FF0000"/>
                </a:solidFill>
              </a:rPr>
              <a:t>Lets see </a:t>
            </a:r>
            <a:r>
              <a:rPr lang="en-US" sz="1800" dirty="0">
                <a:solidFill>
                  <a:srgbClr val="FF0000"/>
                </a:solidFill>
              </a:rPr>
              <a:t>in detail</a:t>
            </a:r>
            <a:r>
              <a:rPr lang="en-US" sz="1800" dirty="0" smtClean="0">
                <a:solidFill>
                  <a:srgbClr val="FF0000"/>
                </a:solidFill>
              </a:rPr>
              <a:t>…</a:t>
            </a:r>
            <a:endParaRPr lang="en-US" sz="1800" dirty="0">
              <a:solidFill>
                <a:srgbClr val="FF0000"/>
              </a:solidFill>
            </a:endParaRPr>
          </a:p>
        </p:txBody>
      </p:sp>
    </p:spTree>
    <p:extLst>
      <p:ext uri="{BB962C8B-B14F-4D97-AF65-F5344CB8AC3E}">
        <p14:creationId xmlns:p14="http://schemas.microsoft.com/office/powerpoint/2010/main" val="30573525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169" y="0"/>
            <a:ext cx="8900885" cy="1143000"/>
          </a:xfrm>
        </p:spPr>
        <p:txBody>
          <a:bodyPr>
            <a:normAutofit/>
          </a:bodyPr>
          <a:lstStyle/>
          <a:p>
            <a:r>
              <a:rPr lang="en-US" sz="3200" dirty="0" smtClean="0">
                <a:solidFill>
                  <a:srgbClr val="3366FF"/>
                </a:solidFill>
                <a:latin typeface="Arial" charset="0"/>
              </a:rPr>
              <a:t>Controlling the contaminating variables</a:t>
            </a:r>
            <a:br>
              <a:rPr lang="en-US" sz="3200" dirty="0" smtClean="0">
                <a:solidFill>
                  <a:srgbClr val="3366FF"/>
                </a:solidFill>
                <a:latin typeface="Arial" charset="0"/>
              </a:rPr>
            </a:br>
            <a:endParaRPr lang="en-US" sz="3200" dirty="0"/>
          </a:p>
        </p:txBody>
      </p:sp>
      <p:sp>
        <p:nvSpPr>
          <p:cNvPr id="3" name="Content Placeholder 2"/>
          <p:cNvSpPr>
            <a:spLocks noGrp="1"/>
          </p:cNvSpPr>
          <p:nvPr>
            <p:ph idx="1"/>
          </p:nvPr>
        </p:nvSpPr>
        <p:spPr>
          <a:xfrm>
            <a:off x="160169" y="513618"/>
            <a:ext cx="8786275" cy="6344382"/>
          </a:xfrm>
        </p:spPr>
        <p:txBody>
          <a:bodyPr>
            <a:noAutofit/>
          </a:bodyPr>
          <a:lstStyle/>
          <a:p>
            <a:pPr marL="0" indent="0">
              <a:buNone/>
            </a:pPr>
            <a:r>
              <a:rPr lang="en-US" sz="1800" dirty="0" smtClean="0"/>
              <a:t>There are 2 ways:</a:t>
            </a:r>
          </a:p>
          <a:p>
            <a:pPr marL="0" indent="0">
              <a:buNone/>
            </a:pPr>
            <a:r>
              <a:rPr lang="en-US" sz="1800" dirty="0" smtClean="0">
                <a:solidFill>
                  <a:srgbClr val="FF0000"/>
                </a:solidFill>
              </a:rPr>
              <a:t>1. </a:t>
            </a:r>
            <a:r>
              <a:rPr lang="en-US" sz="1800" dirty="0" err="1" smtClean="0">
                <a:solidFill>
                  <a:srgbClr val="FF0000"/>
                </a:solidFill>
              </a:rPr>
              <a:t>Maching</a:t>
            </a:r>
            <a:r>
              <a:rPr lang="en-US" sz="1800" dirty="0" smtClean="0">
                <a:solidFill>
                  <a:srgbClr val="FF0000"/>
                </a:solidFill>
              </a:rPr>
              <a:t> groups: </a:t>
            </a:r>
            <a:r>
              <a:rPr lang="en-US" sz="1800" dirty="0" smtClean="0"/>
              <a:t>by picking confounding characteristics and deliberately spreading them across the groups.</a:t>
            </a:r>
          </a:p>
          <a:p>
            <a:pPr marL="0" indent="0">
              <a:buNone/>
            </a:pPr>
            <a:r>
              <a:rPr lang="en-US" sz="1800" dirty="0" err="1" smtClean="0"/>
              <a:t>E.g</a:t>
            </a:r>
            <a:r>
              <a:rPr lang="en-US" sz="1800" dirty="0" smtClean="0"/>
              <a:t> 1. if there are 20 women among the 60 members then each group will be assigned 5 women so that the effects of gender are distributed across the four groups, likewise age, experience and other factors can be distributed </a:t>
            </a:r>
          </a:p>
          <a:p>
            <a:pPr marL="0" indent="0">
              <a:buNone/>
            </a:pPr>
            <a:r>
              <a:rPr lang="en-US" sz="1800" dirty="0" smtClean="0"/>
              <a:t>But we cannot say that variable X alone causes variable Y but we are not sure that we have controlled ALL the nuisance factors, since we may not be aware of them all. </a:t>
            </a:r>
          </a:p>
          <a:p>
            <a:pPr marL="0" indent="0">
              <a:buNone/>
            </a:pPr>
            <a:r>
              <a:rPr lang="en-US" sz="1800" dirty="0" smtClean="0"/>
              <a:t>So a safer bet is to RANOMIZE</a:t>
            </a:r>
          </a:p>
          <a:p>
            <a:pPr marL="0" indent="0">
              <a:buNone/>
            </a:pPr>
            <a:r>
              <a:rPr lang="en-US" sz="1800" dirty="0" smtClean="0">
                <a:solidFill>
                  <a:srgbClr val="FF0000"/>
                </a:solidFill>
              </a:rPr>
              <a:t>2. Randomization: </a:t>
            </a:r>
            <a:r>
              <a:rPr lang="en-US" sz="1800" dirty="0" smtClean="0"/>
              <a:t>another way of controlling the contaminating variables is to assign the 60 into with NO PREDETERMINATION into 4 groups</a:t>
            </a:r>
          </a:p>
          <a:p>
            <a:pPr marL="0" indent="0">
              <a:buNone/>
            </a:pPr>
            <a:r>
              <a:rPr lang="en-US" sz="1800" dirty="0" smtClean="0"/>
              <a:t>Here every member would have a known and equal chance of being assigned to any of the 4 groups. Every member has an equal and known chance of bing drawn. </a:t>
            </a:r>
          </a:p>
          <a:p>
            <a:pPr marL="0" indent="0">
              <a:buNone/>
            </a:pPr>
            <a:r>
              <a:rPr lang="en-US" sz="1800" dirty="0" smtClean="0">
                <a:solidFill>
                  <a:srgbClr val="FF0000"/>
                </a:solidFill>
              </a:rPr>
              <a:t>….NOW lets see an example…</a:t>
            </a:r>
          </a:p>
          <a:p>
            <a:pPr marL="0" indent="0">
              <a:buNone/>
            </a:pPr>
            <a:r>
              <a:rPr lang="en-US" sz="1800" dirty="0" smtClean="0"/>
              <a:t>if we have made the groups based on the above method, now we want to check the proposition that piece rates are the cause of increase in the number of production of goods, as compare to hourly rate. </a:t>
            </a:r>
          </a:p>
          <a:p>
            <a:pPr marL="0" indent="0">
              <a:buNone/>
            </a:pPr>
            <a:r>
              <a:rPr lang="en-US" sz="1800" dirty="0" smtClean="0"/>
              <a:t>Now we </a:t>
            </a:r>
            <a:r>
              <a:rPr lang="en-US" sz="1800" u="sng" dirty="0" smtClean="0"/>
              <a:t>have controlled </a:t>
            </a:r>
            <a:r>
              <a:rPr lang="en-US" sz="1800" dirty="0" smtClean="0"/>
              <a:t>the contaminating variables through matching and randomization, so we will have high INTERNAL VALIDITY or confidence in the cause and effect relationship…… </a:t>
            </a:r>
          </a:p>
          <a:p>
            <a:pPr marL="0" indent="0">
              <a:buNone/>
            </a:pPr>
            <a:r>
              <a:rPr lang="en-US" sz="1800" dirty="0" smtClean="0"/>
              <a:t>Lets see the internal and external validity in detail </a:t>
            </a:r>
            <a:endParaRPr lang="en-US" sz="1800" dirty="0"/>
          </a:p>
        </p:txBody>
      </p:sp>
      <p:sp>
        <p:nvSpPr>
          <p:cNvPr id="4" name="TextBox 6"/>
          <p:cNvSpPr txBox="1">
            <a:spLocks noChangeArrowheads="1"/>
          </p:cNvSpPr>
          <p:nvPr/>
        </p:nvSpPr>
        <p:spPr bwMode="auto">
          <a:xfrm>
            <a:off x="0" y="-6350"/>
            <a:ext cx="1974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bg1"/>
                </a:solidFill>
                <a:latin typeface="Arial" charset="0"/>
                <a:ea typeface="ＭＳ Ｐゴシック" charset="0"/>
                <a:cs typeface="ＭＳ Ｐゴシック" charset="0"/>
              </a:defRPr>
            </a:lvl1pPr>
            <a:lvl2pPr marL="742950" indent="-285750" eaLnBrk="0" hangingPunct="0">
              <a:defRPr sz="3200">
                <a:solidFill>
                  <a:schemeClr val="bg1"/>
                </a:solidFill>
                <a:latin typeface="Arial" charset="0"/>
                <a:ea typeface="ＭＳ Ｐゴシック" charset="0"/>
              </a:defRPr>
            </a:lvl2pPr>
            <a:lvl3pPr marL="1143000" indent="-228600" eaLnBrk="0" hangingPunct="0">
              <a:defRPr sz="3200">
                <a:solidFill>
                  <a:schemeClr val="bg1"/>
                </a:solidFill>
                <a:latin typeface="Arial" charset="0"/>
                <a:ea typeface="ＭＳ Ｐゴシック" charset="0"/>
              </a:defRPr>
            </a:lvl3pPr>
            <a:lvl4pPr marL="1600200" indent="-228600" eaLnBrk="0" hangingPunct="0">
              <a:defRPr sz="3200">
                <a:solidFill>
                  <a:schemeClr val="bg1"/>
                </a:solidFill>
                <a:latin typeface="Arial" charset="0"/>
                <a:ea typeface="ＭＳ Ｐゴシック" charset="0"/>
              </a:defRPr>
            </a:lvl4pPr>
            <a:lvl5pPr marL="2057400" indent="-228600" eaLnBrk="0" hangingPunct="0">
              <a:defRPr sz="3200">
                <a:solidFill>
                  <a:schemeClr val="bg1"/>
                </a:solidFill>
                <a:latin typeface="Arial" charset="0"/>
                <a:ea typeface="ＭＳ Ｐゴシック" charset="0"/>
              </a:defRPr>
            </a:lvl5pPr>
            <a:lvl6pPr marL="2514600" indent="-228600" eaLnBrk="0" fontAlgn="base" hangingPunct="0">
              <a:spcBef>
                <a:spcPct val="0"/>
              </a:spcBef>
              <a:spcAft>
                <a:spcPct val="0"/>
              </a:spcAft>
              <a:defRPr sz="3200">
                <a:solidFill>
                  <a:schemeClr val="bg1"/>
                </a:solidFill>
                <a:latin typeface="Arial" charset="0"/>
                <a:ea typeface="ＭＳ Ｐゴシック" charset="0"/>
              </a:defRPr>
            </a:lvl6pPr>
            <a:lvl7pPr marL="2971800" indent="-228600" eaLnBrk="0" fontAlgn="base" hangingPunct="0">
              <a:spcBef>
                <a:spcPct val="0"/>
              </a:spcBef>
              <a:spcAft>
                <a:spcPct val="0"/>
              </a:spcAft>
              <a:defRPr sz="3200">
                <a:solidFill>
                  <a:schemeClr val="bg1"/>
                </a:solidFill>
                <a:latin typeface="Arial" charset="0"/>
                <a:ea typeface="ＭＳ Ｐゴシック" charset="0"/>
              </a:defRPr>
            </a:lvl7pPr>
            <a:lvl8pPr marL="3429000" indent="-228600" eaLnBrk="0" fontAlgn="base" hangingPunct="0">
              <a:spcBef>
                <a:spcPct val="0"/>
              </a:spcBef>
              <a:spcAft>
                <a:spcPct val="0"/>
              </a:spcAft>
              <a:defRPr sz="3200">
                <a:solidFill>
                  <a:schemeClr val="bg1"/>
                </a:solidFill>
                <a:latin typeface="Arial" charset="0"/>
                <a:ea typeface="ＭＳ Ｐゴシック" charset="0"/>
              </a:defRPr>
            </a:lvl8pPr>
            <a:lvl9pPr marL="3886200" indent="-228600" eaLnBrk="0" fontAlgn="base" hangingPunct="0">
              <a:spcBef>
                <a:spcPct val="0"/>
              </a:spcBef>
              <a:spcAft>
                <a:spcPct val="0"/>
              </a:spcAft>
              <a:defRPr sz="3200">
                <a:solidFill>
                  <a:schemeClr val="bg1"/>
                </a:solidFill>
                <a:latin typeface="Arial" charset="0"/>
                <a:ea typeface="ＭＳ Ｐゴシック" charset="0"/>
              </a:defRPr>
            </a:lvl9pPr>
          </a:lstStyle>
          <a:p>
            <a:pPr eaLnBrk="1" hangingPunct="1"/>
            <a:r>
              <a:rPr lang="en-US" sz="500">
                <a:solidFill>
                  <a:srgbClr val="FF0000"/>
                </a:solidFill>
              </a:rPr>
              <a:t>By: Prof. Dr. M. Zia-ur-Rehman, </a:t>
            </a:r>
            <a:r>
              <a:rPr lang="en-US" sz="500">
                <a:solidFill>
                  <a:srgbClr val="FFFFFF"/>
                </a:solidFill>
                <a:hlinkClick r:id="rId3"/>
              </a:rPr>
              <a:t>scholarknowledge@gmail.com</a:t>
            </a:r>
            <a:r>
              <a:rPr lang="en-US" sz="500">
                <a:solidFill>
                  <a:srgbClr val="FFFFFF"/>
                </a:solidFill>
              </a:rPr>
              <a:t> </a:t>
            </a:r>
          </a:p>
        </p:txBody>
      </p:sp>
      <p:sp>
        <p:nvSpPr>
          <p:cNvPr id="5" name="TextBox 7"/>
          <p:cNvSpPr txBox="1">
            <a:spLocks noChangeArrowheads="1"/>
          </p:cNvSpPr>
          <p:nvPr/>
        </p:nvSpPr>
        <p:spPr bwMode="auto">
          <a:xfrm>
            <a:off x="0" y="6654297"/>
            <a:ext cx="1974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bg1"/>
                </a:solidFill>
                <a:latin typeface="Arial" charset="0"/>
                <a:ea typeface="ＭＳ Ｐゴシック" charset="0"/>
                <a:cs typeface="ＭＳ Ｐゴシック" charset="0"/>
              </a:defRPr>
            </a:lvl1pPr>
            <a:lvl2pPr marL="742950" indent="-285750" eaLnBrk="0" hangingPunct="0">
              <a:defRPr sz="3200">
                <a:solidFill>
                  <a:schemeClr val="bg1"/>
                </a:solidFill>
                <a:latin typeface="Arial" charset="0"/>
                <a:ea typeface="ＭＳ Ｐゴシック" charset="0"/>
              </a:defRPr>
            </a:lvl2pPr>
            <a:lvl3pPr marL="1143000" indent="-228600" eaLnBrk="0" hangingPunct="0">
              <a:defRPr sz="3200">
                <a:solidFill>
                  <a:schemeClr val="bg1"/>
                </a:solidFill>
                <a:latin typeface="Arial" charset="0"/>
                <a:ea typeface="ＭＳ Ｐゴシック" charset="0"/>
              </a:defRPr>
            </a:lvl3pPr>
            <a:lvl4pPr marL="1600200" indent="-228600" eaLnBrk="0" hangingPunct="0">
              <a:defRPr sz="3200">
                <a:solidFill>
                  <a:schemeClr val="bg1"/>
                </a:solidFill>
                <a:latin typeface="Arial" charset="0"/>
                <a:ea typeface="ＭＳ Ｐゴシック" charset="0"/>
              </a:defRPr>
            </a:lvl4pPr>
            <a:lvl5pPr marL="2057400" indent="-228600" eaLnBrk="0" hangingPunct="0">
              <a:defRPr sz="3200">
                <a:solidFill>
                  <a:schemeClr val="bg1"/>
                </a:solidFill>
                <a:latin typeface="Arial" charset="0"/>
                <a:ea typeface="ＭＳ Ｐゴシック" charset="0"/>
              </a:defRPr>
            </a:lvl5pPr>
            <a:lvl6pPr marL="2514600" indent="-228600" eaLnBrk="0" fontAlgn="base" hangingPunct="0">
              <a:spcBef>
                <a:spcPct val="0"/>
              </a:spcBef>
              <a:spcAft>
                <a:spcPct val="0"/>
              </a:spcAft>
              <a:defRPr sz="3200">
                <a:solidFill>
                  <a:schemeClr val="bg1"/>
                </a:solidFill>
                <a:latin typeface="Arial" charset="0"/>
                <a:ea typeface="ＭＳ Ｐゴシック" charset="0"/>
              </a:defRPr>
            </a:lvl6pPr>
            <a:lvl7pPr marL="2971800" indent="-228600" eaLnBrk="0" fontAlgn="base" hangingPunct="0">
              <a:spcBef>
                <a:spcPct val="0"/>
              </a:spcBef>
              <a:spcAft>
                <a:spcPct val="0"/>
              </a:spcAft>
              <a:defRPr sz="3200">
                <a:solidFill>
                  <a:schemeClr val="bg1"/>
                </a:solidFill>
                <a:latin typeface="Arial" charset="0"/>
                <a:ea typeface="ＭＳ Ｐゴシック" charset="0"/>
              </a:defRPr>
            </a:lvl7pPr>
            <a:lvl8pPr marL="3429000" indent="-228600" eaLnBrk="0" fontAlgn="base" hangingPunct="0">
              <a:spcBef>
                <a:spcPct val="0"/>
              </a:spcBef>
              <a:spcAft>
                <a:spcPct val="0"/>
              </a:spcAft>
              <a:defRPr sz="3200">
                <a:solidFill>
                  <a:schemeClr val="bg1"/>
                </a:solidFill>
                <a:latin typeface="Arial" charset="0"/>
                <a:ea typeface="ＭＳ Ｐゴシック" charset="0"/>
              </a:defRPr>
            </a:lvl8pPr>
            <a:lvl9pPr marL="3886200" indent="-228600" eaLnBrk="0" fontAlgn="base" hangingPunct="0">
              <a:spcBef>
                <a:spcPct val="0"/>
              </a:spcBef>
              <a:spcAft>
                <a:spcPct val="0"/>
              </a:spcAft>
              <a:defRPr sz="3200">
                <a:solidFill>
                  <a:schemeClr val="bg1"/>
                </a:solidFill>
                <a:latin typeface="Arial" charset="0"/>
                <a:ea typeface="ＭＳ Ｐゴシック" charset="0"/>
              </a:defRPr>
            </a:lvl9pPr>
          </a:lstStyle>
          <a:p>
            <a:pPr eaLnBrk="1" hangingPunct="1"/>
            <a:r>
              <a:rPr lang="en-US" sz="500" dirty="0">
                <a:solidFill>
                  <a:srgbClr val="FF0000"/>
                </a:solidFill>
              </a:rPr>
              <a:t>By: Prof. Dr. M. Zia-ur-Rehman, </a:t>
            </a:r>
            <a:r>
              <a:rPr lang="en-US" sz="500" dirty="0">
                <a:solidFill>
                  <a:srgbClr val="FFFFFF"/>
                </a:solidFill>
                <a:hlinkClick r:id="rId3"/>
              </a:rPr>
              <a:t>scholarknowledge@gmail.com</a:t>
            </a:r>
            <a:r>
              <a:rPr lang="en-US" sz="500" dirty="0">
                <a:solidFill>
                  <a:srgbClr val="FFFFFF"/>
                </a:solidFill>
              </a:rPr>
              <a:t> </a:t>
            </a:r>
          </a:p>
        </p:txBody>
      </p:sp>
      <p:sp>
        <p:nvSpPr>
          <p:cNvPr id="6" name="TextBox 8"/>
          <p:cNvSpPr txBox="1">
            <a:spLocks noChangeArrowheads="1"/>
          </p:cNvSpPr>
          <p:nvPr/>
        </p:nvSpPr>
        <p:spPr bwMode="auto">
          <a:xfrm>
            <a:off x="7169150" y="6683141"/>
            <a:ext cx="1974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bg1"/>
                </a:solidFill>
                <a:latin typeface="Arial" charset="0"/>
                <a:ea typeface="ＭＳ Ｐゴシック" charset="0"/>
                <a:cs typeface="ＭＳ Ｐゴシック" charset="0"/>
              </a:defRPr>
            </a:lvl1pPr>
            <a:lvl2pPr marL="742950" indent="-285750" eaLnBrk="0" hangingPunct="0">
              <a:defRPr sz="3200">
                <a:solidFill>
                  <a:schemeClr val="bg1"/>
                </a:solidFill>
                <a:latin typeface="Arial" charset="0"/>
                <a:ea typeface="ＭＳ Ｐゴシック" charset="0"/>
              </a:defRPr>
            </a:lvl2pPr>
            <a:lvl3pPr marL="1143000" indent="-228600" eaLnBrk="0" hangingPunct="0">
              <a:defRPr sz="3200">
                <a:solidFill>
                  <a:schemeClr val="bg1"/>
                </a:solidFill>
                <a:latin typeface="Arial" charset="0"/>
                <a:ea typeface="ＭＳ Ｐゴシック" charset="0"/>
              </a:defRPr>
            </a:lvl3pPr>
            <a:lvl4pPr marL="1600200" indent="-228600" eaLnBrk="0" hangingPunct="0">
              <a:defRPr sz="3200">
                <a:solidFill>
                  <a:schemeClr val="bg1"/>
                </a:solidFill>
                <a:latin typeface="Arial" charset="0"/>
                <a:ea typeface="ＭＳ Ｐゴシック" charset="0"/>
              </a:defRPr>
            </a:lvl4pPr>
            <a:lvl5pPr marL="2057400" indent="-228600" eaLnBrk="0" hangingPunct="0">
              <a:defRPr sz="3200">
                <a:solidFill>
                  <a:schemeClr val="bg1"/>
                </a:solidFill>
                <a:latin typeface="Arial" charset="0"/>
                <a:ea typeface="ＭＳ Ｐゴシック" charset="0"/>
              </a:defRPr>
            </a:lvl5pPr>
            <a:lvl6pPr marL="2514600" indent="-228600" eaLnBrk="0" fontAlgn="base" hangingPunct="0">
              <a:spcBef>
                <a:spcPct val="0"/>
              </a:spcBef>
              <a:spcAft>
                <a:spcPct val="0"/>
              </a:spcAft>
              <a:defRPr sz="3200">
                <a:solidFill>
                  <a:schemeClr val="bg1"/>
                </a:solidFill>
                <a:latin typeface="Arial" charset="0"/>
                <a:ea typeface="ＭＳ Ｐゴシック" charset="0"/>
              </a:defRPr>
            </a:lvl6pPr>
            <a:lvl7pPr marL="2971800" indent="-228600" eaLnBrk="0" fontAlgn="base" hangingPunct="0">
              <a:spcBef>
                <a:spcPct val="0"/>
              </a:spcBef>
              <a:spcAft>
                <a:spcPct val="0"/>
              </a:spcAft>
              <a:defRPr sz="3200">
                <a:solidFill>
                  <a:schemeClr val="bg1"/>
                </a:solidFill>
                <a:latin typeface="Arial" charset="0"/>
                <a:ea typeface="ＭＳ Ｐゴシック" charset="0"/>
              </a:defRPr>
            </a:lvl7pPr>
            <a:lvl8pPr marL="3429000" indent="-228600" eaLnBrk="0" fontAlgn="base" hangingPunct="0">
              <a:spcBef>
                <a:spcPct val="0"/>
              </a:spcBef>
              <a:spcAft>
                <a:spcPct val="0"/>
              </a:spcAft>
              <a:defRPr sz="3200">
                <a:solidFill>
                  <a:schemeClr val="bg1"/>
                </a:solidFill>
                <a:latin typeface="Arial" charset="0"/>
                <a:ea typeface="ＭＳ Ｐゴシック" charset="0"/>
              </a:defRPr>
            </a:lvl8pPr>
            <a:lvl9pPr marL="3886200" indent="-228600" eaLnBrk="0" fontAlgn="base" hangingPunct="0">
              <a:spcBef>
                <a:spcPct val="0"/>
              </a:spcBef>
              <a:spcAft>
                <a:spcPct val="0"/>
              </a:spcAft>
              <a:defRPr sz="3200">
                <a:solidFill>
                  <a:schemeClr val="bg1"/>
                </a:solidFill>
                <a:latin typeface="Arial" charset="0"/>
                <a:ea typeface="ＭＳ Ｐゴシック" charset="0"/>
              </a:defRPr>
            </a:lvl9pPr>
          </a:lstStyle>
          <a:p>
            <a:pPr eaLnBrk="1" hangingPunct="1"/>
            <a:r>
              <a:rPr lang="en-US" sz="500">
                <a:solidFill>
                  <a:srgbClr val="FF0000"/>
                </a:solidFill>
              </a:rPr>
              <a:t>By: Prof. Dr. M. Zia-ur-Rehman, </a:t>
            </a:r>
            <a:r>
              <a:rPr lang="en-US" sz="500">
                <a:solidFill>
                  <a:srgbClr val="FFFFFF"/>
                </a:solidFill>
                <a:hlinkClick r:id="rId3"/>
              </a:rPr>
              <a:t>scholarknowledge@gmail.com</a:t>
            </a:r>
            <a:r>
              <a:rPr lang="en-US" sz="500">
                <a:solidFill>
                  <a:srgbClr val="FFFFFF"/>
                </a:solidFill>
              </a:rPr>
              <a:t> </a:t>
            </a:r>
          </a:p>
        </p:txBody>
      </p:sp>
      <p:sp>
        <p:nvSpPr>
          <p:cNvPr id="7" name="TextBox 9"/>
          <p:cNvSpPr txBox="1">
            <a:spLocks noChangeArrowheads="1"/>
          </p:cNvSpPr>
          <p:nvPr/>
        </p:nvSpPr>
        <p:spPr bwMode="auto">
          <a:xfrm>
            <a:off x="7169150" y="0"/>
            <a:ext cx="197485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bg1"/>
                </a:solidFill>
                <a:latin typeface="Arial" charset="0"/>
                <a:ea typeface="ＭＳ Ｐゴシック" charset="0"/>
                <a:cs typeface="ＭＳ Ｐゴシック" charset="0"/>
              </a:defRPr>
            </a:lvl1pPr>
            <a:lvl2pPr marL="742950" indent="-285750" eaLnBrk="0" hangingPunct="0">
              <a:defRPr sz="3200">
                <a:solidFill>
                  <a:schemeClr val="bg1"/>
                </a:solidFill>
                <a:latin typeface="Arial" charset="0"/>
                <a:ea typeface="ＭＳ Ｐゴシック" charset="0"/>
              </a:defRPr>
            </a:lvl2pPr>
            <a:lvl3pPr marL="1143000" indent="-228600" eaLnBrk="0" hangingPunct="0">
              <a:defRPr sz="3200">
                <a:solidFill>
                  <a:schemeClr val="bg1"/>
                </a:solidFill>
                <a:latin typeface="Arial" charset="0"/>
                <a:ea typeface="ＭＳ Ｐゴシック" charset="0"/>
              </a:defRPr>
            </a:lvl3pPr>
            <a:lvl4pPr marL="1600200" indent="-228600" eaLnBrk="0" hangingPunct="0">
              <a:defRPr sz="3200">
                <a:solidFill>
                  <a:schemeClr val="bg1"/>
                </a:solidFill>
                <a:latin typeface="Arial" charset="0"/>
                <a:ea typeface="ＭＳ Ｐゴシック" charset="0"/>
              </a:defRPr>
            </a:lvl4pPr>
            <a:lvl5pPr marL="2057400" indent="-228600" eaLnBrk="0" hangingPunct="0">
              <a:defRPr sz="3200">
                <a:solidFill>
                  <a:schemeClr val="bg1"/>
                </a:solidFill>
                <a:latin typeface="Arial" charset="0"/>
                <a:ea typeface="ＭＳ Ｐゴシック" charset="0"/>
              </a:defRPr>
            </a:lvl5pPr>
            <a:lvl6pPr marL="2514600" indent="-228600" eaLnBrk="0" fontAlgn="base" hangingPunct="0">
              <a:spcBef>
                <a:spcPct val="0"/>
              </a:spcBef>
              <a:spcAft>
                <a:spcPct val="0"/>
              </a:spcAft>
              <a:defRPr sz="3200">
                <a:solidFill>
                  <a:schemeClr val="bg1"/>
                </a:solidFill>
                <a:latin typeface="Arial" charset="0"/>
                <a:ea typeface="ＭＳ Ｐゴシック" charset="0"/>
              </a:defRPr>
            </a:lvl6pPr>
            <a:lvl7pPr marL="2971800" indent="-228600" eaLnBrk="0" fontAlgn="base" hangingPunct="0">
              <a:spcBef>
                <a:spcPct val="0"/>
              </a:spcBef>
              <a:spcAft>
                <a:spcPct val="0"/>
              </a:spcAft>
              <a:defRPr sz="3200">
                <a:solidFill>
                  <a:schemeClr val="bg1"/>
                </a:solidFill>
                <a:latin typeface="Arial" charset="0"/>
                <a:ea typeface="ＭＳ Ｐゴシック" charset="0"/>
              </a:defRPr>
            </a:lvl7pPr>
            <a:lvl8pPr marL="3429000" indent="-228600" eaLnBrk="0" fontAlgn="base" hangingPunct="0">
              <a:spcBef>
                <a:spcPct val="0"/>
              </a:spcBef>
              <a:spcAft>
                <a:spcPct val="0"/>
              </a:spcAft>
              <a:defRPr sz="3200">
                <a:solidFill>
                  <a:schemeClr val="bg1"/>
                </a:solidFill>
                <a:latin typeface="Arial" charset="0"/>
                <a:ea typeface="ＭＳ Ｐゴシック" charset="0"/>
              </a:defRPr>
            </a:lvl8pPr>
            <a:lvl9pPr marL="3886200" indent="-228600" eaLnBrk="0" fontAlgn="base" hangingPunct="0">
              <a:spcBef>
                <a:spcPct val="0"/>
              </a:spcBef>
              <a:spcAft>
                <a:spcPct val="0"/>
              </a:spcAft>
              <a:defRPr sz="3200">
                <a:solidFill>
                  <a:schemeClr val="bg1"/>
                </a:solidFill>
                <a:latin typeface="Arial" charset="0"/>
                <a:ea typeface="ＭＳ Ｐゴシック" charset="0"/>
              </a:defRPr>
            </a:lvl9pPr>
          </a:lstStyle>
          <a:p>
            <a:pPr eaLnBrk="1" hangingPunct="1"/>
            <a:r>
              <a:rPr lang="en-US" sz="500">
                <a:solidFill>
                  <a:srgbClr val="FF0000"/>
                </a:solidFill>
              </a:rPr>
              <a:t>By: Prof. Dr. M. Zia-ur-Rehman, </a:t>
            </a:r>
            <a:r>
              <a:rPr lang="en-US" sz="500">
                <a:solidFill>
                  <a:srgbClr val="FFFFFF"/>
                </a:solidFill>
                <a:hlinkClick r:id="rId3"/>
              </a:rPr>
              <a:t>scholarknowledge@gmail.com</a:t>
            </a:r>
            <a:r>
              <a:rPr lang="en-US" sz="500">
                <a:solidFill>
                  <a:srgbClr val="FFFFFF"/>
                </a:solidFill>
              </a:rPr>
              <a:t> </a:t>
            </a:r>
          </a:p>
        </p:txBody>
      </p:sp>
    </p:spTree>
    <p:extLst>
      <p:ext uri="{BB962C8B-B14F-4D97-AF65-F5344CB8AC3E}">
        <p14:creationId xmlns:p14="http://schemas.microsoft.com/office/powerpoint/2010/main" val="13348103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nodeType="click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Effect transition="in" filter="fade">
                                      <p:cBhvr>
                                        <p:cTn id="71" dur="1000"/>
                                        <p:tgtEl>
                                          <p:spTgt spid="3">
                                            <p:txEl>
                                              <p:pRg st="8" end="8"/>
                                            </p:txEl>
                                          </p:spTgt>
                                        </p:tgtEl>
                                      </p:cBhvr>
                                    </p:animEffect>
                                    <p:anim calcmode="lin" valueType="num">
                                      <p:cBhvr>
                                        <p:cTn id="7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3" dur="900" decel="100000" fill="hold"/>
                                        <p:tgtEl>
                                          <p:spTgt spid="3">
                                            <p:txEl>
                                              <p:pRg st="8" end="8"/>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3">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37" presetClass="entr" presetSubtype="0" fill="hold" nodeType="clickEffect">
                                  <p:stCondLst>
                                    <p:cond delay="0"/>
                                  </p:stCondLst>
                                  <p:childTnLst>
                                    <p:set>
                                      <p:cBhvr>
                                        <p:cTn id="78" dur="1" fill="hold">
                                          <p:stCondLst>
                                            <p:cond delay="0"/>
                                          </p:stCondLst>
                                        </p:cTn>
                                        <p:tgtEl>
                                          <p:spTgt spid="3">
                                            <p:txEl>
                                              <p:pRg st="9" end="9"/>
                                            </p:txEl>
                                          </p:spTgt>
                                        </p:tgtEl>
                                        <p:attrNameLst>
                                          <p:attrName>style.visibility</p:attrName>
                                        </p:attrNameLst>
                                      </p:cBhvr>
                                      <p:to>
                                        <p:strVal val="visible"/>
                                      </p:to>
                                    </p:set>
                                    <p:animEffect transition="in" filter="fade">
                                      <p:cBhvr>
                                        <p:cTn id="79" dur="1000"/>
                                        <p:tgtEl>
                                          <p:spTgt spid="3">
                                            <p:txEl>
                                              <p:pRg st="9" end="9"/>
                                            </p:txEl>
                                          </p:spTgt>
                                        </p:tgtEl>
                                      </p:cBhvr>
                                    </p:animEffect>
                                    <p:anim calcmode="lin" valueType="num">
                                      <p:cBhvr>
                                        <p:cTn id="8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81" dur="900" decel="100000" fill="hold"/>
                                        <p:tgtEl>
                                          <p:spTgt spid="3">
                                            <p:txEl>
                                              <p:pRg st="9" end="9"/>
                                            </p:txEl>
                                          </p:spTgt>
                                        </p:tgtEl>
                                        <p:attrNameLst>
                                          <p:attrName>ppt_y</p:attrName>
                                        </p:attrNameLst>
                                      </p:cBhvr>
                                      <p:tavLst>
                                        <p:tav tm="0">
                                          <p:val>
                                            <p:strVal val="#ppt_y+1"/>
                                          </p:val>
                                        </p:tav>
                                        <p:tav tm="100000">
                                          <p:val>
                                            <p:strVal val="#ppt_y-.03"/>
                                          </p:val>
                                        </p:tav>
                                      </p:tavLst>
                                    </p:anim>
                                    <p:anim calcmode="lin" valueType="num">
                                      <p:cBhvr>
                                        <p:cTn id="82" dur="100" accel="100000" fill="hold">
                                          <p:stCondLst>
                                            <p:cond delay="900"/>
                                          </p:stCondLst>
                                        </p:cTn>
                                        <p:tgtEl>
                                          <p:spTgt spid="3">
                                            <p:txEl>
                                              <p:pRg st="9" end="9"/>
                                            </p:txEl>
                                          </p:spTgt>
                                        </p:tgtEl>
                                        <p:attrNameLst>
                                          <p:attrName>ppt_y</p:attrName>
                                        </p:attrNameLst>
                                      </p:cBhvr>
                                      <p:tavLst>
                                        <p:tav tm="0">
                                          <p:val>
                                            <p:strVal val="#ppt_y-.03"/>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7" presetClass="entr" presetSubtype="0" fill="hold" nodeType="clickEffect">
                                  <p:stCondLst>
                                    <p:cond delay="0"/>
                                  </p:stCondLst>
                                  <p:childTnLst>
                                    <p:set>
                                      <p:cBhvr>
                                        <p:cTn id="86" dur="1" fill="hold">
                                          <p:stCondLst>
                                            <p:cond delay="0"/>
                                          </p:stCondLst>
                                        </p:cTn>
                                        <p:tgtEl>
                                          <p:spTgt spid="3">
                                            <p:txEl>
                                              <p:pRg st="10" end="10"/>
                                            </p:txEl>
                                          </p:spTgt>
                                        </p:tgtEl>
                                        <p:attrNameLst>
                                          <p:attrName>style.visibility</p:attrName>
                                        </p:attrNameLst>
                                      </p:cBhvr>
                                      <p:to>
                                        <p:strVal val="visible"/>
                                      </p:to>
                                    </p:set>
                                    <p:animEffect transition="in" filter="fade">
                                      <p:cBhvr>
                                        <p:cTn id="87" dur="1000"/>
                                        <p:tgtEl>
                                          <p:spTgt spid="3">
                                            <p:txEl>
                                              <p:pRg st="10" end="10"/>
                                            </p:txEl>
                                          </p:spTgt>
                                        </p:tgtEl>
                                      </p:cBhvr>
                                    </p:animEffect>
                                    <p:anim calcmode="lin" valueType="num">
                                      <p:cBhvr>
                                        <p:cTn id="8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89" dur="900" decel="100000" fill="hold"/>
                                        <p:tgtEl>
                                          <p:spTgt spid="3">
                                            <p:txEl>
                                              <p:pRg st="10" end="10"/>
                                            </p:txEl>
                                          </p:spTgt>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3">
                                            <p:txEl>
                                              <p:pRg st="10" end="1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916"/>
            <a:ext cx="8229600" cy="1143000"/>
          </a:xfrm>
        </p:spPr>
        <p:txBody>
          <a:bodyPr>
            <a:normAutofit fontScale="90000"/>
          </a:bodyPr>
          <a:lstStyle/>
          <a:p>
            <a:r>
              <a:rPr lang="en-US" dirty="0" smtClean="0">
                <a:solidFill>
                  <a:srgbClr val="3366FF"/>
                </a:solidFill>
                <a:latin typeface="Arial" charset="0"/>
              </a:rPr>
              <a:t>Internal and external validity </a:t>
            </a:r>
            <a:br>
              <a:rPr lang="en-US" dirty="0" smtClean="0">
                <a:solidFill>
                  <a:srgbClr val="3366FF"/>
                </a:solidFill>
                <a:latin typeface="Arial" charset="0"/>
              </a:rPr>
            </a:br>
            <a:endParaRPr lang="en-US" dirty="0"/>
          </a:p>
        </p:txBody>
      </p:sp>
      <p:sp>
        <p:nvSpPr>
          <p:cNvPr id="3" name="Content Placeholder 2"/>
          <p:cNvSpPr>
            <a:spLocks noGrp="1"/>
          </p:cNvSpPr>
          <p:nvPr>
            <p:ph idx="1"/>
          </p:nvPr>
        </p:nvSpPr>
        <p:spPr>
          <a:xfrm>
            <a:off x="1" y="536223"/>
            <a:ext cx="9144000" cy="6214510"/>
          </a:xfrm>
        </p:spPr>
        <p:txBody>
          <a:bodyPr>
            <a:noAutofit/>
          </a:bodyPr>
          <a:lstStyle/>
          <a:p>
            <a:pPr marL="0" indent="0">
              <a:buNone/>
            </a:pPr>
            <a:r>
              <a:rPr lang="en-US" sz="1800" b="1" dirty="0" smtClean="0"/>
              <a:t>Internal validity </a:t>
            </a:r>
          </a:p>
          <a:p>
            <a:pPr marL="0" indent="0">
              <a:buNone/>
            </a:pPr>
            <a:r>
              <a:rPr lang="en-US" sz="1800" dirty="0" smtClean="0"/>
              <a:t>refers to the degree of our CONFIDENCE we place in the </a:t>
            </a:r>
            <a:r>
              <a:rPr lang="en-US" sz="1800" dirty="0" smtClean="0">
                <a:solidFill>
                  <a:srgbClr val="FF0000"/>
                </a:solidFill>
              </a:rPr>
              <a:t>cause-and-effect relationship.</a:t>
            </a:r>
          </a:p>
          <a:p>
            <a:pPr marL="0" indent="0">
              <a:buNone/>
            </a:pPr>
            <a:r>
              <a:rPr lang="en-US" sz="1800" dirty="0" smtClean="0"/>
              <a:t>In other words, it addresses the question, “to what extent does the research design permit us to say that the independent variable A, causes a change in the </a:t>
            </a:r>
            <a:r>
              <a:rPr lang="en-US" sz="1800" dirty="0" err="1" smtClean="0"/>
              <a:t>dep</a:t>
            </a:r>
            <a:r>
              <a:rPr lang="en-US" sz="1800" dirty="0" smtClean="0"/>
              <a:t> variable B?”</a:t>
            </a:r>
          </a:p>
          <a:p>
            <a:pPr marL="0" indent="0">
              <a:buNone/>
            </a:pPr>
            <a:r>
              <a:rPr lang="en-US" sz="1800" dirty="0" smtClean="0"/>
              <a:t>Where internal validity is high, we are better able to say that the causal relationship exist, and where cause-and-effect relationships are strong, internal validity can be said to be high. </a:t>
            </a:r>
          </a:p>
          <a:p>
            <a:pPr marL="0" indent="0">
              <a:buNone/>
            </a:pPr>
            <a:r>
              <a:rPr lang="en-US" sz="1800" dirty="0" smtClean="0"/>
              <a:t>So far we have studied about the cause-and-effect relationships within the </a:t>
            </a:r>
            <a:r>
              <a:rPr lang="en-US" sz="1800" dirty="0" smtClean="0">
                <a:solidFill>
                  <a:srgbClr val="FF0000"/>
                </a:solidFill>
              </a:rPr>
              <a:t>lab setting</a:t>
            </a:r>
            <a:r>
              <a:rPr lang="en-US" sz="1800" dirty="0" smtClean="0"/>
              <a:t>, which is an artificially created and contrived (in controlled environment)</a:t>
            </a:r>
          </a:p>
          <a:p>
            <a:pPr marL="0" indent="0">
              <a:buNone/>
            </a:pPr>
            <a:r>
              <a:rPr lang="en-US" sz="1800" dirty="0" smtClean="0"/>
              <a:t>But you might need to go for research in </a:t>
            </a:r>
            <a:r>
              <a:rPr lang="en-US" sz="1800" dirty="0" smtClean="0">
                <a:solidFill>
                  <a:srgbClr val="FF0000"/>
                </a:solidFill>
              </a:rPr>
              <a:t>organizational setting</a:t>
            </a:r>
            <a:r>
              <a:rPr lang="en-US" sz="1800" dirty="0" smtClean="0"/>
              <a:t>. </a:t>
            </a:r>
          </a:p>
          <a:p>
            <a:pPr marL="0" indent="0">
              <a:buNone/>
            </a:pPr>
            <a:endParaRPr lang="en-US" sz="1800" b="1" dirty="0" smtClean="0"/>
          </a:p>
          <a:p>
            <a:pPr marL="0" indent="0">
              <a:buNone/>
            </a:pPr>
            <a:r>
              <a:rPr lang="en-US" sz="1800" b="1" dirty="0" smtClean="0"/>
              <a:t>External Validity: to </a:t>
            </a:r>
            <a:r>
              <a:rPr lang="en-US" sz="1800" dirty="0" smtClean="0"/>
              <a:t>what extent would the results found in the lab setting be transferable or </a:t>
            </a:r>
            <a:r>
              <a:rPr lang="en-US" sz="1800" dirty="0" smtClean="0">
                <a:solidFill>
                  <a:srgbClr val="FF0000"/>
                </a:solidFill>
              </a:rPr>
              <a:t>generalizable</a:t>
            </a:r>
            <a:r>
              <a:rPr lang="en-US" sz="1800" dirty="0" smtClean="0"/>
              <a:t> to the actual organizational or field settings.</a:t>
            </a:r>
          </a:p>
          <a:p>
            <a:pPr marL="0" indent="0">
              <a:buNone/>
            </a:pPr>
            <a:r>
              <a:rPr lang="en-US" sz="1800" dirty="0" smtClean="0"/>
              <a:t>In other words, if we do find a cause-and-effect relationship after conducting a lab experiment, can we then confidently say that at he same cause-and-effect relationship will also hold true in the organizational setting?</a:t>
            </a:r>
          </a:p>
          <a:p>
            <a:pPr marL="0" indent="0">
              <a:buNone/>
            </a:pPr>
            <a:r>
              <a:rPr lang="en-US" sz="1800" dirty="0" smtClean="0"/>
              <a:t>e.g.1  lets explain with some example…</a:t>
            </a:r>
          </a:p>
          <a:p>
            <a:pPr marL="0" indent="0">
              <a:buNone/>
            </a:pPr>
            <a:endParaRPr lang="en-US" sz="1800" dirty="0" smtClean="0"/>
          </a:p>
          <a:p>
            <a:pPr marL="0" indent="0">
              <a:buNone/>
            </a:pPr>
            <a:r>
              <a:rPr lang="en-US" sz="1800" dirty="0" smtClean="0"/>
              <a:t>To test the causal relationships in the org setting, FIELD EXPERIMENTS are done. </a:t>
            </a:r>
          </a:p>
          <a:p>
            <a:pPr marL="0" indent="0">
              <a:buNone/>
            </a:pPr>
            <a:r>
              <a:rPr lang="en-US" sz="1800" dirty="0" smtClean="0"/>
              <a:t>Lets see them briefly… </a:t>
            </a:r>
          </a:p>
        </p:txBody>
      </p:sp>
    </p:spTree>
    <p:extLst>
      <p:ext uri="{BB962C8B-B14F-4D97-AF65-F5344CB8AC3E}">
        <p14:creationId xmlns:p14="http://schemas.microsoft.com/office/powerpoint/2010/main" val="233859600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1000"/>
                                        <p:tgtEl>
                                          <p:spTgt spid="3">
                                            <p:txEl>
                                              <p:pRg st="7" end="7"/>
                                            </p:txEl>
                                          </p:spTgt>
                                        </p:tgtEl>
                                      </p:cBhvr>
                                    </p:animEffect>
                                    <p:anim calcmode="lin" valueType="num">
                                      <p:cBhvr>
                                        <p:cTn id="5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3">
                                            <p:txEl>
                                              <p:pRg st="8" end="8"/>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3">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nodeType="clickEffect">
                                  <p:stCondLst>
                                    <p:cond delay="0"/>
                                  </p:stCondLst>
                                  <p:childTnLst>
                                    <p:set>
                                      <p:cBhvr>
                                        <p:cTn id="70" dur="1" fill="hold">
                                          <p:stCondLst>
                                            <p:cond delay="0"/>
                                          </p:stCondLst>
                                        </p:cTn>
                                        <p:tgtEl>
                                          <p:spTgt spid="3">
                                            <p:txEl>
                                              <p:pRg st="9" end="9"/>
                                            </p:txEl>
                                          </p:spTgt>
                                        </p:tgtEl>
                                        <p:attrNameLst>
                                          <p:attrName>style.visibility</p:attrName>
                                        </p:attrNameLst>
                                      </p:cBhvr>
                                      <p:to>
                                        <p:strVal val="visible"/>
                                      </p:to>
                                    </p:set>
                                    <p:animEffect transition="in" filter="fade">
                                      <p:cBhvr>
                                        <p:cTn id="71" dur="1000"/>
                                        <p:tgtEl>
                                          <p:spTgt spid="3">
                                            <p:txEl>
                                              <p:pRg st="9" end="9"/>
                                            </p:txEl>
                                          </p:spTgt>
                                        </p:tgtEl>
                                      </p:cBhvr>
                                    </p:animEffect>
                                    <p:anim calcmode="lin" valueType="num">
                                      <p:cBhvr>
                                        <p:cTn id="7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3" dur="900" decel="100000" fill="hold"/>
                                        <p:tgtEl>
                                          <p:spTgt spid="3">
                                            <p:txEl>
                                              <p:pRg st="9" end="9"/>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3">
                                            <p:txEl>
                                              <p:pRg st="9" end="9"/>
                                            </p:txEl>
                                          </p:spTgt>
                                        </p:tgtEl>
                                        <p:attrNameLst>
                                          <p:attrName>ppt_y</p:attrName>
                                        </p:attrNameLst>
                                      </p:cBhvr>
                                      <p:tavLst>
                                        <p:tav tm="0">
                                          <p:val>
                                            <p:strVal val="#ppt_y-.03"/>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37" presetClass="entr" presetSubtype="0" fill="hold"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Effect transition="in" filter="fade">
                                      <p:cBhvr>
                                        <p:cTn id="79" dur="1000"/>
                                        <p:tgtEl>
                                          <p:spTgt spid="3">
                                            <p:txEl>
                                              <p:pRg st="11" end="11"/>
                                            </p:txEl>
                                          </p:spTgt>
                                        </p:tgtEl>
                                      </p:cBhvr>
                                    </p:animEffect>
                                    <p:anim calcmode="lin" valueType="num">
                                      <p:cBhvr>
                                        <p:cTn id="80"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1" dur="900" decel="100000" fill="hold"/>
                                        <p:tgtEl>
                                          <p:spTgt spid="3">
                                            <p:txEl>
                                              <p:pRg st="11" end="11"/>
                                            </p:txEl>
                                          </p:spTgt>
                                        </p:tgtEl>
                                        <p:attrNameLst>
                                          <p:attrName>ppt_y</p:attrName>
                                        </p:attrNameLst>
                                      </p:cBhvr>
                                      <p:tavLst>
                                        <p:tav tm="0">
                                          <p:val>
                                            <p:strVal val="#ppt_y+1"/>
                                          </p:val>
                                        </p:tav>
                                        <p:tav tm="100000">
                                          <p:val>
                                            <p:strVal val="#ppt_y-.03"/>
                                          </p:val>
                                        </p:tav>
                                      </p:tavLst>
                                    </p:anim>
                                    <p:anim calcmode="lin" valueType="num">
                                      <p:cBhvr>
                                        <p:cTn id="82" dur="100" accel="100000" fill="hold">
                                          <p:stCondLst>
                                            <p:cond delay="900"/>
                                          </p:stCondLst>
                                        </p:cTn>
                                        <p:tgtEl>
                                          <p:spTgt spid="3">
                                            <p:txEl>
                                              <p:pRg st="11" end="11"/>
                                            </p:txEl>
                                          </p:spTgt>
                                        </p:tgtEl>
                                        <p:attrNameLst>
                                          <p:attrName>ppt_y</p:attrName>
                                        </p:attrNameLst>
                                      </p:cBhvr>
                                      <p:tavLst>
                                        <p:tav tm="0">
                                          <p:val>
                                            <p:strVal val="#ppt_y-.03"/>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7" presetClass="entr" presetSubtype="0" fill="hold" nodeType="clickEffect">
                                  <p:stCondLst>
                                    <p:cond delay="0"/>
                                  </p:stCondLst>
                                  <p:childTnLst>
                                    <p:set>
                                      <p:cBhvr>
                                        <p:cTn id="86" dur="1" fill="hold">
                                          <p:stCondLst>
                                            <p:cond delay="0"/>
                                          </p:stCondLst>
                                        </p:cTn>
                                        <p:tgtEl>
                                          <p:spTgt spid="3">
                                            <p:txEl>
                                              <p:pRg st="12" end="12"/>
                                            </p:txEl>
                                          </p:spTgt>
                                        </p:tgtEl>
                                        <p:attrNameLst>
                                          <p:attrName>style.visibility</p:attrName>
                                        </p:attrNameLst>
                                      </p:cBhvr>
                                      <p:to>
                                        <p:strVal val="visible"/>
                                      </p:to>
                                    </p:set>
                                    <p:animEffect transition="in" filter="fade">
                                      <p:cBhvr>
                                        <p:cTn id="87" dur="1000"/>
                                        <p:tgtEl>
                                          <p:spTgt spid="3">
                                            <p:txEl>
                                              <p:pRg st="12" end="12"/>
                                            </p:txEl>
                                          </p:spTgt>
                                        </p:tgtEl>
                                      </p:cBhvr>
                                    </p:animEffect>
                                    <p:anim calcmode="lin" valueType="num">
                                      <p:cBhvr>
                                        <p:cTn id="88"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9" dur="900" decel="100000" fill="hold"/>
                                        <p:tgtEl>
                                          <p:spTgt spid="3">
                                            <p:txEl>
                                              <p:pRg st="12" end="12"/>
                                            </p:txEl>
                                          </p:spTgt>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3">
                                            <p:txEl>
                                              <p:pRg st="12" end="1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7354</TotalTime>
  <Words>6047</Words>
  <Application>Microsoft Macintosh PowerPoint</Application>
  <PresentationFormat>On-screen Show (4:3)</PresentationFormat>
  <Paragraphs>378</Paragraphs>
  <Slides>30</Slides>
  <Notes>20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Research Methodology  By   Dr. Zia</vt:lpstr>
      <vt:lpstr>PowerPoint Presentation</vt:lpstr>
      <vt:lpstr>PowerPoint Presentation</vt:lpstr>
      <vt:lpstr>Experimental Designs </vt:lpstr>
      <vt:lpstr>1. Lab Experiment:  Exp done in an artificial or contrived environment.  </vt:lpstr>
      <vt:lpstr>PowerPoint Presentation</vt:lpstr>
      <vt:lpstr>PowerPoint Presentation</vt:lpstr>
      <vt:lpstr>Controlling the contaminating variables </vt:lpstr>
      <vt:lpstr>Internal and external validity  </vt:lpstr>
      <vt:lpstr>2. Field experiments </vt:lpstr>
      <vt:lpstr>Trade off between internal and external validity </vt:lpstr>
      <vt:lpstr>Factors affecting internal and external validity  </vt:lpstr>
      <vt:lpstr>There are major 7 THREATS to internal validity 1. History effects: </vt:lpstr>
      <vt:lpstr>2. Maturation effects: </vt:lpstr>
      <vt:lpstr>3. Testing effects: </vt:lpstr>
      <vt:lpstr>4. Instrumentation: </vt:lpstr>
      <vt:lpstr>5. Selection: </vt:lpstr>
      <vt:lpstr>6. Statistical regression</vt:lpstr>
      <vt:lpstr>7. Motality </vt:lpstr>
      <vt:lpstr>Identifying threats to internal Validity: Let us examine each of the possible 7 threats to internal validity in the context of the following scenario:</vt:lpstr>
      <vt:lpstr>Factors affecting external validity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Ethical issues in experimental research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ARM- Lecture 5</dc:title>
  <dc:creator>Mac</dc:creator>
  <cp:lastModifiedBy>Mac</cp:lastModifiedBy>
  <cp:revision>59</cp:revision>
  <dcterms:created xsi:type="dcterms:W3CDTF">2014-03-16T05:20:56Z</dcterms:created>
  <dcterms:modified xsi:type="dcterms:W3CDTF">2020-03-20T06:11:20Z</dcterms:modified>
</cp:coreProperties>
</file>